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EF_1914140C.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23"/>
  </p:notesMasterIdLst>
  <p:handoutMasterIdLst>
    <p:handoutMasterId r:id="rId24"/>
  </p:handoutMasterIdLst>
  <p:sldIdLst>
    <p:sldId id="740" r:id="rId5"/>
    <p:sldId id="751" r:id="rId6"/>
    <p:sldId id="741" r:id="rId7"/>
    <p:sldId id="742" r:id="rId8"/>
    <p:sldId id="743" r:id="rId9"/>
    <p:sldId id="744" r:id="rId10"/>
    <p:sldId id="745" r:id="rId11"/>
    <p:sldId id="746" r:id="rId12"/>
    <p:sldId id="755" r:id="rId13"/>
    <p:sldId id="754" r:id="rId14"/>
    <p:sldId id="748" r:id="rId15"/>
    <p:sldId id="753" r:id="rId16"/>
    <p:sldId id="756" r:id="rId17"/>
    <p:sldId id="749" r:id="rId18"/>
    <p:sldId id="747" r:id="rId19"/>
    <p:sldId id="757" r:id="rId20"/>
    <p:sldId id="758" r:id="rId21"/>
    <p:sldId id="759" r:id="rId22"/>
  </p:sldIdLst>
  <p:sldSz cx="19007138"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ss, pistachio and gold" id="{101767B2-BB90-4146-8349-D6C6EB0CC068}">
          <p14:sldIdLst>
            <p14:sldId id="740"/>
            <p14:sldId id="751"/>
            <p14:sldId id="741"/>
            <p14:sldId id="742"/>
            <p14:sldId id="743"/>
            <p14:sldId id="744"/>
            <p14:sldId id="745"/>
            <p14:sldId id="746"/>
            <p14:sldId id="755"/>
            <p14:sldId id="754"/>
            <p14:sldId id="748"/>
            <p14:sldId id="753"/>
            <p14:sldId id="756"/>
            <p14:sldId id="749"/>
            <p14:sldId id="747"/>
            <p14:sldId id="757"/>
            <p14:sldId id="758"/>
            <p14:sldId id="759"/>
          </p14:sldIdLst>
        </p14:section>
        <p14:section name="Instructions" id="{C88DD42E-73F8-4409-B908-93A3EF7103B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FB5E7C-19EE-2B89-2277-DFB99E108A24}" name="Adeyemi Oke" initials="AO" userId="S::adeyemi.oke@howdengrp.com::0d4a292f-3ff4-4b01-931e-cadc17f91d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C89"/>
    <a:srgbClr val="FDB3B0"/>
    <a:srgbClr val="0857C3"/>
    <a:srgbClr val="3C0F11"/>
    <a:srgbClr val="173F35"/>
    <a:srgbClr val="0964E0"/>
    <a:srgbClr val="5F181B"/>
    <a:srgbClr val="E5F9F6"/>
    <a:srgbClr val="E0EC8A"/>
    <a:srgbClr val="2E5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D3324-424C-9150-697C-E5CE00D71938}" v="73" dt="2024-03-18T15:47:28.383"/>
    <p1510:client id="{5E92B4AB-DD68-59D5-343B-A00B6943B522}" v="10" dt="2024-03-18T15:39:31.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7" d="100"/>
          <a:sy n="17" d="100"/>
        </p:scale>
        <p:origin x="4446"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omments/modernComment_2EF_1914140C.xml><?xml version="1.0" encoding="utf-8"?>
<p188:cmLst xmlns:a="http://schemas.openxmlformats.org/drawingml/2006/main" xmlns:r="http://schemas.openxmlformats.org/officeDocument/2006/relationships" xmlns:p188="http://schemas.microsoft.com/office/powerpoint/2018/8/main">
  <p188:cm id="{D6B99D17-160A-4592-82FC-8FF7243CCF32}" authorId="{3BFB5E7C-19EE-2B89-2277-DFB99E108A24}" created="2024-03-14T15:53:34.803">
    <pc:sldMkLst xmlns:pc="http://schemas.microsoft.com/office/powerpoint/2013/main/command">
      <pc:docMk/>
      <pc:sldMk cId="420746252" sldId="751"/>
    </pc:sldMkLst>
    <p188:txBody>
      <a:bodyPr/>
      <a:lstStyle/>
      <a:p>
        <a:r>
          <a:rPr lang="en-GB"/>
          <a:t>Hey [@Vusa Tebe] - Who shall we put in place of Diahann on this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6EBC0A-C16A-B134-E50B-BF91FEF7C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5A27F95-E4AA-9085-84F9-5A1B84761C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2C5E92-0FA5-46B2-A396-A73057D7E494}" type="datetimeFigureOut">
              <a:rPr lang="en-GB" smtClean="0"/>
              <a:t>19/03/2024</a:t>
            </a:fld>
            <a:endParaRPr lang="en-GB"/>
          </a:p>
        </p:txBody>
      </p:sp>
      <p:sp>
        <p:nvSpPr>
          <p:cNvPr id="4" name="Footer Placeholder 3">
            <a:extLst>
              <a:ext uri="{FF2B5EF4-FFF2-40B4-BE49-F238E27FC236}">
                <a16:creationId xmlns:a16="http://schemas.microsoft.com/office/drawing/2014/main" id="{88DF91EC-49A8-E23A-EFAE-3A986886D9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4719589-8F13-D3BA-562E-1744D4CDD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213B37-E8D5-455C-B22D-AE32FBDB39A5}" type="slidenum">
              <a:rPr lang="en-GB" smtClean="0"/>
              <a:t>‹#›</a:t>
            </a:fld>
            <a:endParaRPr lang="en-GB"/>
          </a:p>
        </p:txBody>
      </p:sp>
    </p:spTree>
    <p:extLst>
      <p:ext uri="{BB962C8B-B14F-4D97-AF65-F5344CB8AC3E}">
        <p14:creationId xmlns:p14="http://schemas.microsoft.com/office/powerpoint/2010/main" val="1859854017"/>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0E131-50B9-4DB1-BA31-E8268A11CD22}" type="datetimeFigureOut">
              <a:rPr lang="en-GB" smtClean="0"/>
              <a:t>19/03/2024</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197A-9A8E-4BF1-9B6A-21321A3B3E5D}" type="slidenum">
              <a:rPr lang="en-GB" smtClean="0"/>
              <a:t>‹#›</a:t>
            </a:fld>
            <a:endParaRPr lang="en-GB"/>
          </a:p>
        </p:txBody>
      </p:sp>
    </p:spTree>
    <p:extLst>
      <p:ext uri="{BB962C8B-B14F-4D97-AF65-F5344CB8AC3E}">
        <p14:creationId xmlns:p14="http://schemas.microsoft.com/office/powerpoint/2010/main" val="1715814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086925-85CB-A446-B076-244127199274}" type="slidenum">
              <a:rPr lang="en-US" smtClean="0"/>
              <a:t>3</a:t>
            </a:fld>
            <a:endParaRPr lang="en-US"/>
          </a:p>
        </p:txBody>
      </p:sp>
    </p:spTree>
    <p:extLst>
      <p:ext uri="{BB962C8B-B14F-4D97-AF65-F5344CB8AC3E}">
        <p14:creationId xmlns:p14="http://schemas.microsoft.com/office/powerpoint/2010/main" val="134822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086925-85CB-A446-B076-244127199274}" type="slidenum">
              <a:rPr lang="en-US" smtClean="0"/>
              <a:t>4</a:t>
            </a:fld>
            <a:endParaRPr lang="en-US"/>
          </a:p>
        </p:txBody>
      </p:sp>
    </p:spTree>
    <p:extLst>
      <p:ext uri="{BB962C8B-B14F-4D97-AF65-F5344CB8AC3E}">
        <p14:creationId xmlns:p14="http://schemas.microsoft.com/office/powerpoint/2010/main" val="21403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ct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86925-85CB-A446-B076-244127199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56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F725F1-234A-8944-90F2-1101FCE49754}" type="slidenum">
              <a:rPr lang="en-US" smtClean="0"/>
              <a:t>6</a:t>
            </a:fld>
            <a:endParaRPr lang="en-US"/>
          </a:p>
        </p:txBody>
      </p:sp>
    </p:spTree>
    <p:extLst>
      <p:ext uri="{BB962C8B-B14F-4D97-AF65-F5344CB8AC3E}">
        <p14:creationId xmlns:p14="http://schemas.microsoft.com/office/powerpoint/2010/main" val="27843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F725F1-234A-8944-90F2-1101FCE49754}" type="slidenum">
              <a:rPr lang="en-US" smtClean="0"/>
              <a:t>7</a:t>
            </a:fld>
            <a:endParaRPr lang="en-US"/>
          </a:p>
        </p:txBody>
      </p:sp>
    </p:spTree>
    <p:extLst>
      <p:ext uri="{BB962C8B-B14F-4D97-AF65-F5344CB8AC3E}">
        <p14:creationId xmlns:p14="http://schemas.microsoft.com/office/powerpoint/2010/main" val="280050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0F725F1-234A-8944-90F2-1101FCE49754}" type="slidenum">
              <a:rPr lang="en-US" smtClean="0"/>
              <a:t>8</a:t>
            </a:fld>
            <a:endParaRPr lang="en-US"/>
          </a:p>
        </p:txBody>
      </p:sp>
    </p:spTree>
    <p:extLst>
      <p:ext uri="{BB962C8B-B14F-4D97-AF65-F5344CB8AC3E}">
        <p14:creationId xmlns:p14="http://schemas.microsoft.com/office/powerpoint/2010/main" val="253065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F725F1-234A-8944-90F2-1101FCE49754}" type="slidenum">
              <a:rPr lang="en-US" smtClean="0"/>
              <a:t>9</a:t>
            </a:fld>
            <a:endParaRPr lang="en-US"/>
          </a:p>
        </p:txBody>
      </p:sp>
    </p:spTree>
    <p:extLst>
      <p:ext uri="{BB962C8B-B14F-4D97-AF65-F5344CB8AC3E}">
        <p14:creationId xmlns:p14="http://schemas.microsoft.com/office/powerpoint/2010/main" val="387926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ct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86925-85CB-A446-B076-244127199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89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ct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86925-85CB-A446-B076-244127199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89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Moss Green)">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9"/>
            <a:ext cx="19007138" cy="10691515"/>
          </a:xfrm>
          <a:prstGeom prst="rect">
            <a:avLst/>
          </a:prstGeom>
        </p:spPr>
      </p:pic>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pic>
        <p:nvPicPr>
          <p:cNvPr id="13" name="Graphic 12">
            <a:extLst>
              <a:ext uri="{FF2B5EF4-FFF2-40B4-BE49-F238E27FC236}">
                <a16:creationId xmlns:a16="http://schemas.microsoft.com/office/drawing/2014/main" id="{88F01C27-E82A-0639-F2A6-273D6D4B75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98094" y="4125521"/>
            <a:ext cx="11610950" cy="2440770"/>
          </a:xfrm>
          <a:prstGeom prst="rect">
            <a:avLst/>
          </a:prstGeom>
        </p:spPr>
      </p:pic>
    </p:spTree>
    <p:extLst>
      <p:ext uri="{BB962C8B-B14F-4D97-AF65-F5344CB8AC3E}">
        <p14:creationId xmlns:p14="http://schemas.microsoft.com/office/powerpoint/2010/main" val="405753712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59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s x 2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2C25C28-561A-87B4-5252-EE860ACB0CD1}"/>
              </a:ext>
            </a:extLst>
          </p:cNvPr>
          <p:cNvSpPr>
            <a:spLocks noGrp="1"/>
          </p:cNvSpPr>
          <p:nvPr>
            <p:ph type="pic" sz="quarter" idx="35"/>
          </p:nvPr>
        </p:nvSpPr>
        <p:spPr>
          <a:xfrm>
            <a:off x="12664784" y="2125980"/>
            <a:ext cx="5628958" cy="7475220"/>
          </a:xfrm>
          <a:solidFill>
            <a:schemeClr val="accent6"/>
          </a:solidFill>
        </p:spPr>
        <p:txBody>
          <a:bodyPr/>
          <a:lstStyle/>
          <a:p>
            <a:r>
              <a:rPr lang="en-US"/>
              <a:t>Click icon to add picture</a:t>
            </a:r>
            <a:endParaRPr lang="en-GB"/>
          </a:p>
        </p:txBody>
      </p:sp>
      <p:sp>
        <p:nvSpPr>
          <p:cNvPr id="7" name="Rectangle 6">
            <a:extLst>
              <a:ext uri="{FF2B5EF4-FFF2-40B4-BE49-F238E27FC236}">
                <a16:creationId xmlns:a16="http://schemas.microsoft.com/office/drawing/2014/main" id="{F872C582-398F-E184-9C51-677258B6E9C1}"/>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8" name="Rectangle 7">
            <a:extLst>
              <a:ext uri="{FF2B5EF4-FFF2-40B4-BE49-F238E27FC236}">
                <a16:creationId xmlns:a16="http://schemas.microsoft.com/office/drawing/2014/main" id="{7B106DAB-4A77-8E06-47AF-746E31126506}"/>
              </a:ext>
            </a:extLst>
          </p:cNvPr>
          <p:cNvSpPr/>
          <p:nvPr userDrawn="1"/>
        </p:nvSpPr>
        <p:spPr>
          <a:xfrm>
            <a:off x="707073" y="9493281"/>
            <a:ext cx="11617449"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9" name="Text Placeholder 9">
            <a:extLst>
              <a:ext uri="{FF2B5EF4-FFF2-40B4-BE49-F238E27FC236}">
                <a16:creationId xmlns:a16="http://schemas.microsoft.com/office/drawing/2014/main" id="{25D53CDC-8614-56FB-BA74-A22EB5821784}"/>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18" name="Title 20">
            <a:extLst>
              <a:ext uri="{FF2B5EF4-FFF2-40B4-BE49-F238E27FC236}">
                <a16:creationId xmlns:a16="http://schemas.microsoft.com/office/drawing/2014/main" id="{DE7B2EF8-425B-A166-9224-7C2DADA2987C}"/>
              </a:ext>
            </a:extLst>
          </p:cNvPr>
          <p:cNvSpPr>
            <a:spLocks noGrp="1"/>
          </p:cNvSpPr>
          <p:nvPr>
            <p:ph type="title"/>
          </p:nvPr>
        </p:nvSpPr>
        <p:spPr>
          <a:xfrm>
            <a:off x="705601" y="2064009"/>
            <a:ext cx="11617450" cy="830997"/>
          </a:xfrm>
        </p:spPr>
        <p:txBody>
          <a:bodyPr/>
          <a:lstStyle>
            <a:lvl1pPr>
              <a:defRPr sz="6000">
                <a:solidFill>
                  <a:schemeClr val="bg2"/>
                </a:solidFill>
              </a:defRPr>
            </a:lvl1pPr>
          </a:lstStyle>
          <a:p>
            <a:r>
              <a:rPr lang="en-US"/>
              <a:t>Click to edit Master title style</a:t>
            </a:r>
            <a:endParaRPr lang="en-GB"/>
          </a:p>
        </p:txBody>
      </p:sp>
      <p:sp>
        <p:nvSpPr>
          <p:cNvPr id="19" name="Text Placeholder 24">
            <a:extLst>
              <a:ext uri="{FF2B5EF4-FFF2-40B4-BE49-F238E27FC236}">
                <a16:creationId xmlns:a16="http://schemas.microsoft.com/office/drawing/2014/main" id="{D2BFE0B6-E627-7594-31A2-817490BF7360}"/>
              </a:ext>
            </a:extLst>
          </p:cNvPr>
          <p:cNvSpPr>
            <a:spLocks noGrp="1"/>
          </p:cNvSpPr>
          <p:nvPr>
            <p:ph type="body" sz="quarter" idx="20"/>
          </p:nvPr>
        </p:nvSpPr>
        <p:spPr>
          <a:xfrm>
            <a:off x="705601" y="4593150"/>
            <a:ext cx="11617450" cy="4367857"/>
          </a:xfrm>
        </p:spPr>
        <p:txBody>
          <a:bodyPr numCol="2" spcCol="540000"/>
          <a:lstStyle>
            <a:lvl1pPr marL="342900" indent="-342900">
              <a:spcAft>
                <a:spcPts val="2400"/>
              </a:spcAft>
              <a:buFont typeface="Arial" panose="020B0604020202020204" pitchFamily="34" charset="0"/>
              <a:buChar char="•"/>
              <a:defRPr sz="2000"/>
            </a:lvl1pPr>
            <a:lvl2pPr>
              <a:defRPr sz="2000"/>
            </a:lvl2pPr>
            <a:lvl3pPr>
              <a:defRPr sz="2000"/>
            </a:lvl3pPr>
            <a:lvl4pPr>
              <a:defRPr sz="2000"/>
            </a:lvl4pPr>
            <a:lvl5pPr>
              <a:defRPr sz="2000"/>
            </a:lvl5pPr>
          </a:lstStyle>
          <a:p>
            <a:pPr lvl="0"/>
            <a:r>
              <a:rPr lang="en-US"/>
              <a:t>Edit Master text styles</a:t>
            </a:r>
          </a:p>
        </p:txBody>
      </p:sp>
    </p:spTree>
    <p:extLst>
      <p:ext uri="{BB962C8B-B14F-4D97-AF65-F5344CB8AC3E}">
        <p14:creationId xmlns:p14="http://schemas.microsoft.com/office/powerpoint/2010/main" val="112926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Layout 3 (Pistachio)">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F00D73-0E5C-C48D-585E-BD086BFDE7BB}"/>
              </a:ext>
            </a:extLst>
          </p:cNvPr>
          <p:cNvPicPr>
            <a:picLocks noChangeAspect="1"/>
          </p:cNvPicPr>
          <p:nvPr userDrawn="1"/>
        </p:nvPicPr>
        <p:blipFill>
          <a:blip r:embed="rId2"/>
          <a:stretch>
            <a:fillRect/>
          </a:stretch>
        </p:blipFill>
        <p:spPr>
          <a:xfrm>
            <a:off x="412" y="-1"/>
            <a:ext cx="19006313" cy="10691813"/>
          </a:xfrm>
          <a:prstGeom prst="rect">
            <a:avLst/>
          </a:prstGeom>
        </p:spPr>
      </p:pic>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7" name="Title 1">
            <a:extLst>
              <a:ext uri="{FF2B5EF4-FFF2-40B4-BE49-F238E27FC236}">
                <a16:creationId xmlns:a16="http://schemas.microsoft.com/office/drawing/2014/main" id="{77992E43-81B6-3AE8-7764-0CA4B12FB66A}"/>
              </a:ext>
            </a:extLst>
          </p:cNvPr>
          <p:cNvSpPr>
            <a:spLocks noGrp="1"/>
          </p:cNvSpPr>
          <p:nvPr>
            <p:ph type="title" hasCustomPrompt="1"/>
          </p:nvPr>
        </p:nvSpPr>
        <p:spPr>
          <a:xfrm>
            <a:off x="707073" y="1619852"/>
            <a:ext cx="17596800" cy="4525073"/>
          </a:xfrm>
        </p:spPr>
        <p:txBody>
          <a:bodyPr anchor="ctr" anchorCtr="0">
            <a:noAutofit/>
          </a:bodyPr>
          <a:lstStyle>
            <a:lvl1pPr>
              <a:lnSpc>
                <a:spcPts val="15500"/>
              </a:lnSpc>
              <a:defRPr sz="15200">
                <a:solidFill>
                  <a:schemeClr val="bg2"/>
                </a:solidFill>
              </a:defRPr>
            </a:lvl1pPr>
          </a:lstStyle>
          <a:p>
            <a:r>
              <a:rPr lang="en-GB"/>
              <a:t>Click to edit title style</a:t>
            </a:r>
            <a:endParaRPr lang="en-US"/>
          </a:p>
        </p:txBody>
      </p:sp>
      <p:sp>
        <p:nvSpPr>
          <p:cNvPr id="14" name="Rectangle 13">
            <a:extLst>
              <a:ext uri="{FF2B5EF4-FFF2-40B4-BE49-F238E27FC236}">
                <a16:creationId xmlns:a16="http://schemas.microsoft.com/office/drawing/2014/main" id="{97FD433A-03DB-1B4F-CF4E-9EA7F1642B9F}"/>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3989336016"/>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Whit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5A0626-4BA0-2CD8-943D-2C526D77B2E9}"/>
              </a:ext>
            </a:extLst>
          </p:cNvPr>
          <p:cNvSpPr>
            <a:spLocks noGrp="1"/>
          </p:cNvSpPr>
          <p:nvPr>
            <p:ph type="body" sz="quarter" idx="11" hasCustomPrompt="1"/>
          </p:nvPr>
        </p:nvSpPr>
        <p:spPr>
          <a:xfrm>
            <a:off x="9849258" y="2328863"/>
            <a:ext cx="8280000" cy="7286625"/>
          </a:xfrm>
        </p:spPr>
        <p:txBody>
          <a:bodyPr/>
          <a:lstStyle>
            <a:lvl1pPr marL="714375" indent="-714375">
              <a:spcAft>
                <a:spcPts val="2400"/>
              </a:spcAft>
              <a:buClr>
                <a:schemeClr val="tx2"/>
              </a:buClr>
              <a:buFont typeface="+mj-lt"/>
              <a:buAutoNum type="arabicPeriod"/>
              <a:defRPr sz="3600">
                <a:latin typeface="+mj-lt"/>
              </a:defRPr>
            </a:lvl1pPr>
          </a:lstStyle>
          <a:p>
            <a:pPr lvl="0"/>
            <a:r>
              <a:rPr lang="en-GB"/>
              <a:t>Insert your point here</a:t>
            </a:r>
          </a:p>
        </p:txBody>
      </p:sp>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22" name="Rectangle 21">
            <a:extLst>
              <a:ext uri="{FF2B5EF4-FFF2-40B4-BE49-F238E27FC236}">
                <a16:creationId xmlns:a16="http://schemas.microsoft.com/office/drawing/2014/main" id="{46E3AA42-3CD3-3FB6-57CA-A40C18A64ADE}"/>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4" name="Title 1">
            <a:extLst>
              <a:ext uri="{FF2B5EF4-FFF2-40B4-BE49-F238E27FC236}">
                <a16:creationId xmlns:a16="http://schemas.microsoft.com/office/drawing/2014/main" id="{BA880602-A235-910B-D309-7A05E13CFE9E}"/>
              </a:ext>
            </a:extLst>
          </p:cNvPr>
          <p:cNvSpPr>
            <a:spLocks noGrp="1"/>
          </p:cNvSpPr>
          <p:nvPr>
            <p:ph type="title"/>
          </p:nvPr>
        </p:nvSpPr>
        <p:spPr>
          <a:xfrm>
            <a:off x="707074" y="1848452"/>
            <a:ext cx="8280000" cy="4525073"/>
          </a:xfrm>
        </p:spPr>
        <p:txBody>
          <a:bodyPr anchor="t" anchorCtr="0">
            <a:noAutofit/>
          </a:bodyPr>
          <a:lstStyle>
            <a:lvl1pPr>
              <a:lnSpc>
                <a:spcPts val="16000"/>
              </a:lnSpc>
              <a:defRPr sz="15200">
                <a:solidFill>
                  <a:schemeClr val="bg2"/>
                </a:solidFill>
              </a:defRPr>
            </a:lvl1pPr>
          </a:lstStyle>
          <a:p>
            <a:r>
              <a:rPr lang="en-US"/>
              <a:t>Click to edit Master title style</a:t>
            </a:r>
          </a:p>
        </p:txBody>
      </p:sp>
    </p:spTree>
    <p:extLst>
      <p:ext uri="{BB962C8B-B14F-4D97-AF65-F5344CB8AC3E}">
        <p14:creationId xmlns:p14="http://schemas.microsoft.com/office/powerpoint/2010/main" val="384098240"/>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mp; Key Stats 2 (Whit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22" name="Rectangle 21">
            <a:extLst>
              <a:ext uri="{FF2B5EF4-FFF2-40B4-BE49-F238E27FC236}">
                <a16:creationId xmlns:a16="http://schemas.microsoft.com/office/drawing/2014/main" id="{46E3AA42-3CD3-3FB6-57CA-A40C18A64ADE}"/>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2" name="Rectangle 1">
            <a:extLst>
              <a:ext uri="{FF2B5EF4-FFF2-40B4-BE49-F238E27FC236}">
                <a16:creationId xmlns:a16="http://schemas.microsoft.com/office/drawing/2014/main" id="{5095AEC9-C477-1AB7-1452-A46C62EA572E}"/>
              </a:ext>
            </a:extLst>
          </p:cNvPr>
          <p:cNvSpPr/>
          <p:nvPr userDrawn="1"/>
        </p:nvSpPr>
        <p:spPr>
          <a:xfrm>
            <a:off x="9617742" y="9493281"/>
            <a:ext cx="8676000" cy="108000"/>
          </a:xfrm>
          <a:prstGeom prst="rect">
            <a:avLst/>
          </a:prstGeom>
          <a:solidFill>
            <a:srgbClr val="E0E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6" name="Text Placeholder 5">
            <a:extLst>
              <a:ext uri="{FF2B5EF4-FFF2-40B4-BE49-F238E27FC236}">
                <a16:creationId xmlns:a16="http://schemas.microsoft.com/office/drawing/2014/main" id="{68E7498B-3193-3D67-F638-55F05D3C1B7D}"/>
              </a:ext>
            </a:extLst>
          </p:cNvPr>
          <p:cNvSpPr>
            <a:spLocks noGrp="1"/>
          </p:cNvSpPr>
          <p:nvPr>
            <p:ph type="body" sz="quarter" idx="16"/>
          </p:nvPr>
        </p:nvSpPr>
        <p:spPr>
          <a:xfrm>
            <a:off x="9617742" y="2600250"/>
            <a:ext cx="8676000" cy="1253134"/>
          </a:xfrm>
        </p:spPr>
        <p:txBody>
          <a:bodyPr anchor="t"/>
          <a:lstStyle>
            <a:lvl1pPr algn="l">
              <a:defRPr sz="3600" b="0">
                <a:solidFill>
                  <a:schemeClr val="tx1"/>
                </a:solidFill>
                <a:latin typeface="+mj-lt"/>
              </a:defRPr>
            </a:lvl1pPr>
          </a:lstStyle>
          <a:p>
            <a:pPr lvl="0"/>
            <a:r>
              <a:rPr lang="en-US"/>
              <a:t>Edit Master text styles</a:t>
            </a:r>
          </a:p>
        </p:txBody>
      </p:sp>
      <p:sp>
        <p:nvSpPr>
          <p:cNvPr id="15" name="Picture Placeholder 14">
            <a:extLst>
              <a:ext uri="{FF2B5EF4-FFF2-40B4-BE49-F238E27FC236}">
                <a16:creationId xmlns:a16="http://schemas.microsoft.com/office/drawing/2014/main" id="{453AFF73-4CD7-04D9-BF90-18B6A9DB7625}"/>
              </a:ext>
            </a:extLst>
          </p:cNvPr>
          <p:cNvSpPr>
            <a:spLocks noGrp="1"/>
          </p:cNvSpPr>
          <p:nvPr>
            <p:ph type="pic" sz="quarter" idx="33"/>
          </p:nvPr>
        </p:nvSpPr>
        <p:spPr>
          <a:xfrm>
            <a:off x="705600" y="4613530"/>
            <a:ext cx="7127875" cy="4987670"/>
          </a:xfrm>
          <a:solidFill>
            <a:schemeClr val="accent6"/>
          </a:solidFill>
        </p:spPr>
        <p:txBody>
          <a:bodyPr vert="horz" wrap="square" lIns="0" tIns="0" rIns="0" bIns="0" rtlCol="0" anchor="ctr" anchorCtr="1">
            <a:noAutofit/>
          </a:bodyPr>
          <a:lstStyle>
            <a:lvl1pPr>
              <a:defRPr lang="en-GB" sz="2400"/>
            </a:lvl1pPr>
          </a:lstStyle>
          <a:p>
            <a:pPr lvl="0"/>
            <a:r>
              <a:rPr lang="en-US"/>
              <a:t>Click icon to add picture</a:t>
            </a:r>
            <a:endParaRPr lang="en-GB"/>
          </a:p>
        </p:txBody>
      </p:sp>
      <p:sp>
        <p:nvSpPr>
          <p:cNvPr id="37" name="Text Placeholder 15">
            <a:extLst>
              <a:ext uri="{FF2B5EF4-FFF2-40B4-BE49-F238E27FC236}">
                <a16:creationId xmlns:a16="http://schemas.microsoft.com/office/drawing/2014/main" id="{C8D1A9E0-8503-87B4-7946-9E26B68850C6}"/>
              </a:ext>
            </a:extLst>
          </p:cNvPr>
          <p:cNvSpPr>
            <a:spLocks noGrp="1"/>
          </p:cNvSpPr>
          <p:nvPr>
            <p:ph type="body" sz="quarter" idx="35"/>
          </p:nvPr>
        </p:nvSpPr>
        <p:spPr>
          <a:xfrm>
            <a:off x="9617742" y="5281212"/>
            <a:ext cx="3243762" cy="1037134"/>
          </a:xfrm>
        </p:spPr>
        <p:txBody>
          <a:bodyPr anchor="t">
            <a:noAutofit/>
          </a:bodyPr>
          <a:lstStyle>
            <a:lvl1pPr marL="0" indent="0">
              <a:spcAft>
                <a:spcPts val="0"/>
              </a:spcAft>
              <a:buNone/>
              <a:defRPr sz="2000">
                <a:solidFill>
                  <a:schemeClr val="tx1"/>
                </a:solidFill>
                <a:latin typeface="+mn-lt"/>
              </a:defRPr>
            </a:lvl1pPr>
            <a:lvl2pPr marL="0" indent="0">
              <a:spcBef>
                <a:spcPts val="0"/>
              </a:spcBef>
              <a:buNone/>
              <a:defRPr sz="1350">
                <a:solidFill>
                  <a:schemeClr val="bg1"/>
                </a:solidFill>
                <a:latin typeface="+mj-lt"/>
              </a:defRPr>
            </a:lvl2pPr>
          </a:lstStyle>
          <a:p>
            <a:pPr lvl="0"/>
            <a:r>
              <a:rPr lang="en-US"/>
              <a:t>Edit Master text styles</a:t>
            </a:r>
          </a:p>
        </p:txBody>
      </p:sp>
      <p:sp>
        <p:nvSpPr>
          <p:cNvPr id="38" name="Text Placeholder 5">
            <a:extLst>
              <a:ext uri="{FF2B5EF4-FFF2-40B4-BE49-F238E27FC236}">
                <a16:creationId xmlns:a16="http://schemas.microsoft.com/office/drawing/2014/main" id="{060C6922-3CF8-7758-F020-B4B61CBC60E0}"/>
              </a:ext>
            </a:extLst>
          </p:cNvPr>
          <p:cNvSpPr>
            <a:spLocks noGrp="1"/>
          </p:cNvSpPr>
          <p:nvPr>
            <p:ph type="body" sz="quarter" idx="36" hasCustomPrompt="1"/>
          </p:nvPr>
        </p:nvSpPr>
        <p:spPr>
          <a:xfrm>
            <a:off x="9617742" y="4182202"/>
            <a:ext cx="1910105" cy="1023651"/>
          </a:xfrm>
        </p:spPr>
        <p:txBody>
          <a:bodyPr anchor="b"/>
          <a:lstStyle>
            <a:lvl1pPr algn="l">
              <a:spcAft>
                <a:spcPts val="0"/>
              </a:spcAft>
              <a:defRPr sz="9400" b="0">
                <a:solidFill>
                  <a:schemeClr val="tx2"/>
                </a:solidFill>
                <a:latin typeface="+mj-lt"/>
              </a:defRPr>
            </a:lvl1pPr>
          </a:lstStyle>
          <a:p>
            <a:pPr lvl="0"/>
            <a:r>
              <a:rPr lang="en-GB"/>
              <a:t>xx</a:t>
            </a:r>
          </a:p>
        </p:txBody>
      </p:sp>
      <p:sp>
        <p:nvSpPr>
          <p:cNvPr id="39" name="Text Placeholder 5">
            <a:extLst>
              <a:ext uri="{FF2B5EF4-FFF2-40B4-BE49-F238E27FC236}">
                <a16:creationId xmlns:a16="http://schemas.microsoft.com/office/drawing/2014/main" id="{F2CF1363-0BA7-FE99-DAEC-C918E4F0C928}"/>
              </a:ext>
            </a:extLst>
          </p:cNvPr>
          <p:cNvSpPr>
            <a:spLocks noGrp="1"/>
          </p:cNvSpPr>
          <p:nvPr>
            <p:ph type="body" sz="quarter" idx="37" hasCustomPrompt="1"/>
          </p:nvPr>
        </p:nvSpPr>
        <p:spPr>
          <a:xfrm>
            <a:off x="13789915" y="4182202"/>
            <a:ext cx="1910105" cy="1023651"/>
          </a:xfrm>
        </p:spPr>
        <p:txBody>
          <a:bodyPr anchor="b"/>
          <a:lstStyle>
            <a:lvl1pPr algn="l">
              <a:spcAft>
                <a:spcPts val="0"/>
              </a:spcAft>
              <a:defRPr sz="9400" b="0">
                <a:solidFill>
                  <a:schemeClr val="tx2"/>
                </a:solidFill>
                <a:latin typeface="+mj-lt"/>
              </a:defRPr>
            </a:lvl1pPr>
          </a:lstStyle>
          <a:p>
            <a:pPr lvl="0"/>
            <a:r>
              <a:rPr lang="en-GB"/>
              <a:t>xx</a:t>
            </a:r>
          </a:p>
        </p:txBody>
      </p:sp>
      <p:sp>
        <p:nvSpPr>
          <p:cNvPr id="40" name="Text Placeholder 15">
            <a:extLst>
              <a:ext uri="{FF2B5EF4-FFF2-40B4-BE49-F238E27FC236}">
                <a16:creationId xmlns:a16="http://schemas.microsoft.com/office/drawing/2014/main" id="{2AFCCD72-4F8F-D8DF-D59E-B9CC094C35EC}"/>
              </a:ext>
            </a:extLst>
          </p:cNvPr>
          <p:cNvSpPr>
            <a:spLocks noGrp="1"/>
          </p:cNvSpPr>
          <p:nvPr>
            <p:ph type="body" sz="quarter" idx="38"/>
          </p:nvPr>
        </p:nvSpPr>
        <p:spPr>
          <a:xfrm>
            <a:off x="13789915" y="5281212"/>
            <a:ext cx="3243762" cy="1037134"/>
          </a:xfrm>
        </p:spPr>
        <p:txBody>
          <a:bodyPr anchor="t">
            <a:noAutofit/>
          </a:bodyPr>
          <a:lstStyle>
            <a:lvl1pPr marL="0" indent="0">
              <a:spcAft>
                <a:spcPts val="0"/>
              </a:spcAft>
              <a:buNone/>
              <a:defRPr sz="2000">
                <a:solidFill>
                  <a:schemeClr val="tx1"/>
                </a:solidFill>
                <a:latin typeface="+mn-lt"/>
              </a:defRPr>
            </a:lvl1pPr>
            <a:lvl2pPr marL="0" indent="0">
              <a:spcBef>
                <a:spcPts val="0"/>
              </a:spcBef>
              <a:buNone/>
              <a:defRPr sz="1350">
                <a:solidFill>
                  <a:schemeClr val="bg1"/>
                </a:solidFill>
                <a:latin typeface="+mj-lt"/>
              </a:defRPr>
            </a:lvl2pPr>
          </a:lstStyle>
          <a:p>
            <a:pPr lvl="0"/>
            <a:r>
              <a:rPr lang="en-US"/>
              <a:t>Edit Master text styles</a:t>
            </a:r>
          </a:p>
        </p:txBody>
      </p:sp>
      <p:sp>
        <p:nvSpPr>
          <p:cNvPr id="41" name="Text Placeholder 15">
            <a:extLst>
              <a:ext uri="{FF2B5EF4-FFF2-40B4-BE49-F238E27FC236}">
                <a16:creationId xmlns:a16="http://schemas.microsoft.com/office/drawing/2014/main" id="{047A45F2-CB02-7D13-825C-53FD095FEC38}"/>
              </a:ext>
            </a:extLst>
          </p:cNvPr>
          <p:cNvSpPr>
            <a:spLocks noGrp="1"/>
          </p:cNvSpPr>
          <p:nvPr>
            <p:ph type="body" sz="quarter" idx="39"/>
          </p:nvPr>
        </p:nvSpPr>
        <p:spPr>
          <a:xfrm>
            <a:off x="9617742" y="7681472"/>
            <a:ext cx="3243762" cy="1037134"/>
          </a:xfrm>
        </p:spPr>
        <p:txBody>
          <a:bodyPr anchor="t">
            <a:noAutofit/>
          </a:bodyPr>
          <a:lstStyle>
            <a:lvl1pPr marL="0" indent="0">
              <a:spcAft>
                <a:spcPts val="0"/>
              </a:spcAft>
              <a:buNone/>
              <a:defRPr sz="2000">
                <a:solidFill>
                  <a:schemeClr val="tx1"/>
                </a:solidFill>
                <a:latin typeface="+mn-lt"/>
              </a:defRPr>
            </a:lvl1pPr>
            <a:lvl2pPr marL="0" indent="0">
              <a:spcBef>
                <a:spcPts val="0"/>
              </a:spcBef>
              <a:buNone/>
              <a:defRPr sz="1350">
                <a:solidFill>
                  <a:schemeClr val="bg1"/>
                </a:solidFill>
                <a:latin typeface="+mj-lt"/>
              </a:defRPr>
            </a:lvl2pPr>
          </a:lstStyle>
          <a:p>
            <a:pPr lvl="0"/>
            <a:r>
              <a:rPr lang="en-US"/>
              <a:t>Edit Master text styles</a:t>
            </a:r>
          </a:p>
        </p:txBody>
      </p:sp>
      <p:sp>
        <p:nvSpPr>
          <p:cNvPr id="42" name="Text Placeholder 5">
            <a:extLst>
              <a:ext uri="{FF2B5EF4-FFF2-40B4-BE49-F238E27FC236}">
                <a16:creationId xmlns:a16="http://schemas.microsoft.com/office/drawing/2014/main" id="{C57076E0-231D-A04A-2B64-186C54C0FFFF}"/>
              </a:ext>
            </a:extLst>
          </p:cNvPr>
          <p:cNvSpPr>
            <a:spLocks noGrp="1"/>
          </p:cNvSpPr>
          <p:nvPr>
            <p:ph type="body" sz="quarter" idx="40" hasCustomPrompt="1"/>
          </p:nvPr>
        </p:nvSpPr>
        <p:spPr>
          <a:xfrm>
            <a:off x="9617742" y="6582462"/>
            <a:ext cx="1910105" cy="1023651"/>
          </a:xfrm>
        </p:spPr>
        <p:txBody>
          <a:bodyPr anchor="b"/>
          <a:lstStyle>
            <a:lvl1pPr algn="l">
              <a:spcAft>
                <a:spcPts val="0"/>
              </a:spcAft>
              <a:defRPr sz="9400" b="0">
                <a:solidFill>
                  <a:schemeClr val="tx2"/>
                </a:solidFill>
                <a:latin typeface="+mj-lt"/>
              </a:defRPr>
            </a:lvl1pPr>
          </a:lstStyle>
          <a:p>
            <a:pPr lvl="0"/>
            <a:r>
              <a:rPr lang="en-GB"/>
              <a:t>xx</a:t>
            </a:r>
          </a:p>
        </p:txBody>
      </p:sp>
      <p:sp>
        <p:nvSpPr>
          <p:cNvPr id="43" name="Text Placeholder 5">
            <a:extLst>
              <a:ext uri="{FF2B5EF4-FFF2-40B4-BE49-F238E27FC236}">
                <a16:creationId xmlns:a16="http://schemas.microsoft.com/office/drawing/2014/main" id="{B304FB50-A51A-0C78-6829-2BAC70BD6FA3}"/>
              </a:ext>
            </a:extLst>
          </p:cNvPr>
          <p:cNvSpPr>
            <a:spLocks noGrp="1"/>
          </p:cNvSpPr>
          <p:nvPr>
            <p:ph type="body" sz="quarter" idx="41" hasCustomPrompt="1"/>
          </p:nvPr>
        </p:nvSpPr>
        <p:spPr>
          <a:xfrm>
            <a:off x="13789915" y="6582462"/>
            <a:ext cx="1910105" cy="1023651"/>
          </a:xfrm>
        </p:spPr>
        <p:txBody>
          <a:bodyPr anchor="b"/>
          <a:lstStyle>
            <a:lvl1pPr algn="l">
              <a:spcAft>
                <a:spcPts val="0"/>
              </a:spcAft>
              <a:defRPr sz="9400" b="0">
                <a:solidFill>
                  <a:schemeClr val="tx2"/>
                </a:solidFill>
                <a:latin typeface="+mj-lt"/>
              </a:defRPr>
            </a:lvl1pPr>
          </a:lstStyle>
          <a:p>
            <a:pPr lvl="0"/>
            <a:r>
              <a:rPr lang="en-GB"/>
              <a:t>xx</a:t>
            </a:r>
          </a:p>
        </p:txBody>
      </p:sp>
      <p:sp>
        <p:nvSpPr>
          <p:cNvPr id="44" name="Text Placeholder 15">
            <a:extLst>
              <a:ext uri="{FF2B5EF4-FFF2-40B4-BE49-F238E27FC236}">
                <a16:creationId xmlns:a16="http://schemas.microsoft.com/office/drawing/2014/main" id="{6912EE7B-695C-2139-4B52-8AB0778D2451}"/>
              </a:ext>
            </a:extLst>
          </p:cNvPr>
          <p:cNvSpPr>
            <a:spLocks noGrp="1"/>
          </p:cNvSpPr>
          <p:nvPr>
            <p:ph type="body" sz="quarter" idx="42"/>
          </p:nvPr>
        </p:nvSpPr>
        <p:spPr>
          <a:xfrm>
            <a:off x="13789915" y="7681472"/>
            <a:ext cx="3243762" cy="1037134"/>
          </a:xfrm>
        </p:spPr>
        <p:txBody>
          <a:bodyPr anchor="t">
            <a:noAutofit/>
          </a:bodyPr>
          <a:lstStyle>
            <a:lvl1pPr marL="0" indent="0">
              <a:spcAft>
                <a:spcPts val="0"/>
              </a:spcAft>
              <a:buNone/>
              <a:defRPr sz="2000">
                <a:solidFill>
                  <a:schemeClr val="tx1"/>
                </a:solidFill>
                <a:latin typeface="+mn-lt"/>
              </a:defRPr>
            </a:lvl1pPr>
            <a:lvl2pPr marL="0" indent="0">
              <a:spcBef>
                <a:spcPts val="0"/>
              </a:spcBef>
              <a:buNone/>
              <a:defRPr sz="1350">
                <a:solidFill>
                  <a:schemeClr val="bg1"/>
                </a:solidFill>
                <a:latin typeface="+mj-lt"/>
              </a:defRPr>
            </a:lvl2pPr>
          </a:lstStyle>
          <a:p>
            <a:pPr lvl="0"/>
            <a:r>
              <a:rPr lang="en-US"/>
              <a:t>Edit Master text styles</a:t>
            </a:r>
          </a:p>
        </p:txBody>
      </p:sp>
      <p:sp>
        <p:nvSpPr>
          <p:cNvPr id="45" name="Title 1">
            <a:extLst>
              <a:ext uri="{FF2B5EF4-FFF2-40B4-BE49-F238E27FC236}">
                <a16:creationId xmlns:a16="http://schemas.microsoft.com/office/drawing/2014/main" id="{8555D405-55CD-3C01-ECEC-4D248DABD758}"/>
              </a:ext>
            </a:extLst>
          </p:cNvPr>
          <p:cNvSpPr>
            <a:spLocks noGrp="1"/>
          </p:cNvSpPr>
          <p:nvPr>
            <p:ph type="title"/>
          </p:nvPr>
        </p:nvSpPr>
        <p:spPr>
          <a:xfrm>
            <a:off x="705600" y="1955009"/>
            <a:ext cx="8280000" cy="2016691"/>
          </a:xfrm>
        </p:spPr>
        <p:txBody>
          <a:bodyPr anchor="t" anchorCtr="0">
            <a:noAutofit/>
          </a:bodyPr>
          <a:lstStyle>
            <a:lvl1pPr>
              <a:lnSpc>
                <a:spcPct val="100000"/>
              </a:lnSpc>
              <a:defRPr sz="6000">
                <a:solidFill>
                  <a:schemeClr val="bg2"/>
                </a:solidFill>
              </a:defRPr>
            </a:lvl1pPr>
          </a:lstStyle>
          <a:p>
            <a:r>
              <a:rPr lang="en-US"/>
              <a:t>Click to edit Master title style</a:t>
            </a:r>
          </a:p>
        </p:txBody>
      </p:sp>
    </p:spTree>
    <p:extLst>
      <p:ext uri="{BB962C8B-B14F-4D97-AF65-F5344CB8AC3E}">
        <p14:creationId xmlns:p14="http://schemas.microsoft.com/office/powerpoint/2010/main" val="2710845829"/>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mage Right, Content (White)">
    <p:bg>
      <p:bgPr>
        <a:solidFill>
          <a:schemeClr val="bg1"/>
        </a:solidFill>
        <a:effectLst/>
      </p:bgPr>
    </p:bg>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D94086CF-5F6B-1D4A-DF0E-FE5164FAF746}"/>
              </a:ext>
            </a:extLst>
          </p:cNvPr>
          <p:cNvSpPr>
            <a:spLocks noGrp="1"/>
          </p:cNvSpPr>
          <p:nvPr>
            <p:ph type="body" sz="quarter" idx="34"/>
          </p:nvPr>
        </p:nvSpPr>
        <p:spPr>
          <a:xfrm>
            <a:off x="705600" y="5296159"/>
            <a:ext cx="5693378" cy="3061688"/>
          </a:xfrm>
        </p:spPr>
        <p:txBody>
          <a:bodyPr/>
          <a:lstStyle>
            <a:lvl1pPr marL="0" indent="0">
              <a:spcAft>
                <a:spcPts val="2400"/>
              </a:spcAft>
              <a:buClr>
                <a:schemeClr val="tx2"/>
              </a:buClr>
              <a:buSzPct val="150000"/>
              <a:buFont typeface="Arial" panose="020B0604020202020204" pitchFamily="34" charset="0"/>
              <a:buNone/>
              <a:defRPr sz="2000"/>
            </a:lvl1pPr>
            <a:lvl2pPr marL="0" indent="0">
              <a:spcAft>
                <a:spcPts val="2400"/>
              </a:spcAft>
              <a:buClr>
                <a:schemeClr val="tx2"/>
              </a:buClr>
              <a:buSzPct val="150000"/>
              <a:buFont typeface="Arial" panose="020B0604020202020204" pitchFamily="34" charset="0"/>
              <a:buNone/>
              <a:defRPr sz="2000"/>
            </a:lvl2pPr>
            <a:lvl3pPr marL="0" indent="0">
              <a:spcAft>
                <a:spcPts val="2400"/>
              </a:spcAft>
              <a:buClr>
                <a:schemeClr val="tx2"/>
              </a:buClr>
              <a:buSzPct val="150000"/>
              <a:buFont typeface="Arial" panose="020B0604020202020204" pitchFamily="34" charset="0"/>
              <a:buNone/>
              <a:defRPr sz="2000"/>
            </a:lvl3pPr>
            <a:lvl4pPr marL="0" indent="0">
              <a:spcAft>
                <a:spcPts val="2400"/>
              </a:spcAft>
              <a:buClr>
                <a:schemeClr val="tx2"/>
              </a:buClr>
              <a:buSzPct val="150000"/>
              <a:buFont typeface="Arial" panose="020B0604020202020204" pitchFamily="34" charset="0"/>
              <a:buNone/>
              <a:defRPr sz="2000"/>
            </a:lvl4pPr>
            <a:lvl5pPr marL="0" indent="0">
              <a:spcAft>
                <a:spcPts val="2400"/>
              </a:spcAft>
              <a:buClr>
                <a:schemeClr val="tx2"/>
              </a:buClr>
              <a:buSzPct val="150000"/>
              <a:buFont typeface="Arial" panose="020B0604020202020204" pitchFamily="34" charset="0"/>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22" name="Rectangle 21">
            <a:extLst>
              <a:ext uri="{FF2B5EF4-FFF2-40B4-BE49-F238E27FC236}">
                <a16:creationId xmlns:a16="http://schemas.microsoft.com/office/drawing/2014/main" id="{46E3AA42-3CD3-3FB6-57CA-A40C18A64ADE}"/>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2" name="Rectangle 1">
            <a:extLst>
              <a:ext uri="{FF2B5EF4-FFF2-40B4-BE49-F238E27FC236}">
                <a16:creationId xmlns:a16="http://schemas.microsoft.com/office/drawing/2014/main" id="{5095AEC9-C477-1AB7-1452-A46C62EA572E}"/>
              </a:ext>
            </a:extLst>
          </p:cNvPr>
          <p:cNvSpPr/>
          <p:nvPr userDrawn="1"/>
        </p:nvSpPr>
        <p:spPr>
          <a:xfrm>
            <a:off x="707073" y="9493281"/>
            <a:ext cx="5628957"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45" name="Title 1">
            <a:extLst>
              <a:ext uri="{FF2B5EF4-FFF2-40B4-BE49-F238E27FC236}">
                <a16:creationId xmlns:a16="http://schemas.microsoft.com/office/drawing/2014/main" id="{8555D405-55CD-3C01-ECEC-4D248DABD758}"/>
              </a:ext>
            </a:extLst>
          </p:cNvPr>
          <p:cNvSpPr>
            <a:spLocks noGrp="1"/>
          </p:cNvSpPr>
          <p:nvPr>
            <p:ph type="title"/>
          </p:nvPr>
        </p:nvSpPr>
        <p:spPr>
          <a:xfrm>
            <a:off x="705600" y="1963860"/>
            <a:ext cx="5693378" cy="3061688"/>
          </a:xfrm>
        </p:spPr>
        <p:txBody>
          <a:bodyPr anchor="t" anchorCtr="0">
            <a:noAutofit/>
          </a:bodyPr>
          <a:lstStyle>
            <a:lvl1pPr>
              <a:lnSpc>
                <a:spcPct val="100000"/>
              </a:lnSpc>
              <a:defRPr sz="6000">
                <a:solidFill>
                  <a:schemeClr val="bg2"/>
                </a:solidFill>
              </a:defRPr>
            </a:lvl1pPr>
          </a:lstStyle>
          <a:p>
            <a:r>
              <a:rPr lang="en-US"/>
              <a:t>Click to edit Master title style</a:t>
            </a:r>
          </a:p>
        </p:txBody>
      </p:sp>
      <p:sp>
        <p:nvSpPr>
          <p:cNvPr id="6" name="Picture Placeholder 14">
            <a:extLst>
              <a:ext uri="{FF2B5EF4-FFF2-40B4-BE49-F238E27FC236}">
                <a16:creationId xmlns:a16="http://schemas.microsoft.com/office/drawing/2014/main" id="{002476F3-83B3-A365-6FEC-55055CE592BA}"/>
              </a:ext>
            </a:extLst>
          </p:cNvPr>
          <p:cNvSpPr>
            <a:spLocks noGrp="1"/>
          </p:cNvSpPr>
          <p:nvPr>
            <p:ph type="pic" sz="quarter" idx="33"/>
          </p:nvPr>
        </p:nvSpPr>
        <p:spPr>
          <a:xfrm>
            <a:off x="6699270" y="2125980"/>
            <a:ext cx="11594472" cy="7475220"/>
          </a:xfrm>
          <a:solidFill>
            <a:schemeClr val="accent6"/>
          </a:solidFill>
        </p:spPr>
        <p:txBody>
          <a:bodyPr vert="horz" wrap="square" lIns="0" tIns="0" rIns="0" bIns="0" rtlCol="0" anchor="ctr" anchorCtr="1">
            <a:noAutofit/>
          </a:bodyPr>
          <a:lstStyle>
            <a:lvl1pPr>
              <a:defRPr lang="en-GB" sz="2400"/>
            </a:lvl1pPr>
          </a:lstStyle>
          <a:p>
            <a:pPr lvl="0"/>
            <a:r>
              <a:rPr lang="en-US"/>
              <a:t>Click icon to add picture</a:t>
            </a:r>
            <a:endParaRPr lang="en-GB"/>
          </a:p>
        </p:txBody>
      </p:sp>
    </p:spTree>
    <p:extLst>
      <p:ext uri="{BB962C8B-B14F-4D97-AF65-F5344CB8AC3E}">
        <p14:creationId xmlns:p14="http://schemas.microsoft.com/office/powerpoint/2010/main" val="1805622970"/>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mage Left, Subtitle, Bullet Points x2 (White)">
    <p:bg>
      <p:bgPr>
        <a:solidFill>
          <a:schemeClr val="bg1"/>
        </a:solidFill>
        <a:effectLst/>
      </p:bgPr>
    </p:bg>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002476F3-83B3-A365-6FEC-55055CE592BA}"/>
              </a:ext>
            </a:extLst>
          </p:cNvPr>
          <p:cNvSpPr>
            <a:spLocks noGrp="1"/>
          </p:cNvSpPr>
          <p:nvPr>
            <p:ph type="pic" sz="quarter" idx="33"/>
          </p:nvPr>
        </p:nvSpPr>
        <p:spPr>
          <a:xfrm>
            <a:off x="705600" y="1759606"/>
            <a:ext cx="7486158" cy="7841674"/>
          </a:xfrm>
          <a:solidFill>
            <a:schemeClr val="accent6"/>
          </a:solidFill>
        </p:spPr>
        <p:txBody>
          <a:bodyPr vert="horz" wrap="square" lIns="0" tIns="0" rIns="0" bIns="0" rtlCol="0" anchor="ctr" anchorCtr="1">
            <a:noAutofit/>
          </a:bodyPr>
          <a:lstStyle>
            <a:lvl1pPr>
              <a:defRPr lang="en-GB" sz="2400"/>
            </a:lvl1pPr>
          </a:lstStyle>
          <a:p>
            <a:pPr lvl="0"/>
            <a:r>
              <a:rPr lang="en-US"/>
              <a:t>Click icon to add picture</a:t>
            </a:r>
            <a:endParaRPr lang="en-GB"/>
          </a:p>
        </p:txBody>
      </p:sp>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22" name="Rectangle 21">
            <a:extLst>
              <a:ext uri="{FF2B5EF4-FFF2-40B4-BE49-F238E27FC236}">
                <a16:creationId xmlns:a16="http://schemas.microsoft.com/office/drawing/2014/main" id="{46E3AA42-3CD3-3FB6-57CA-A40C18A64ADE}"/>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2" name="Rectangle 1">
            <a:extLst>
              <a:ext uri="{FF2B5EF4-FFF2-40B4-BE49-F238E27FC236}">
                <a16:creationId xmlns:a16="http://schemas.microsoft.com/office/drawing/2014/main" id="{5095AEC9-C477-1AB7-1452-A46C62EA572E}"/>
              </a:ext>
            </a:extLst>
          </p:cNvPr>
          <p:cNvSpPr/>
          <p:nvPr userDrawn="1"/>
        </p:nvSpPr>
        <p:spPr>
          <a:xfrm>
            <a:off x="9664583" y="9493281"/>
            <a:ext cx="8629158"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45" name="Title 1">
            <a:extLst>
              <a:ext uri="{FF2B5EF4-FFF2-40B4-BE49-F238E27FC236}">
                <a16:creationId xmlns:a16="http://schemas.microsoft.com/office/drawing/2014/main" id="{8555D405-55CD-3C01-ECEC-4D248DABD758}"/>
              </a:ext>
            </a:extLst>
          </p:cNvPr>
          <p:cNvSpPr>
            <a:spLocks noGrp="1"/>
          </p:cNvSpPr>
          <p:nvPr>
            <p:ph type="title"/>
          </p:nvPr>
        </p:nvSpPr>
        <p:spPr>
          <a:xfrm>
            <a:off x="9269500" y="1963860"/>
            <a:ext cx="8629158" cy="1894465"/>
          </a:xfrm>
        </p:spPr>
        <p:txBody>
          <a:bodyPr anchor="t" anchorCtr="0">
            <a:noAutofit/>
          </a:bodyPr>
          <a:lstStyle>
            <a:lvl1pPr>
              <a:lnSpc>
                <a:spcPct val="100000"/>
              </a:lnSpc>
              <a:defRPr sz="6000">
                <a:solidFill>
                  <a:schemeClr val="bg2"/>
                </a:solidFill>
              </a:defRPr>
            </a:lvl1pPr>
          </a:lstStyle>
          <a:p>
            <a:r>
              <a:rPr lang="en-US"/>
              <a:t>Click to edit Master title style</a:t>
            </a:r>
          </a:p>
        </p:txBody>
      </p:sp>
      <p:sp>
        <p:nvSpPr>
          <p:cNvPr id="11" name="Text Placeholder 7">
            <a:extLst>
              <a:ext uri="{FF2B5EF4-FFF2-40B4-BE49-F238E27FC236}">
                <a16:creationId xmlns:a16="http://schemas.microsoft.com/office/drawing/2014/main" id="{1EBA3889-C39D-96EF-DD7A-1B23ECDD0A44}"/>
              </a:ext>
            </a:extLst>
          </p:cNvPr>
          <p:cNvSpPr>
            <a:spLocks noGrp="1"/>
          </p:cNvSpPr>
          <p:nvPr>
            <p:ph type="body" sz="quarter" idx="37"/>
          </p:nvPr>
        </p:nvSpPr>
        <p:spPr>
          <a:xfrm>
            <a:off x="9664583" y="4553542"/>
            <a:ext cx="4140000" cy="4545708"/>
          </a:xfrm>
        </p:spPr>
        <p:txBody>
          <a:bodyPr/>
          <a:lstStyle>
            <a:lvl1pPr marL="342900" indent="-342900">
              <a:spcAft>
                <a:spcPts val="2400"/>
              </a:spcAft>
              <a:buClr>
                <a:schemeClr val="tx2"/>
              </a:buClr>
              <a:buSzPct val="150000"/>
              <a:buFont typeface="Arial" panose="020B0604020202020204" pitchFamily="34" charset="0"/>
              <a:buChar char="•"/>
              <a:defRPr sz="2400"/>
            </a:lvl1pPr>
            <a:lvl2pPr marL="365125" indent="-365125">
              <a:spcAft>
                <a:spcPts val="2400"/>
              </a:spcAft>
              <a:buClr>
                <a:schemeClr val="tx2"/>
              </a:buClr>
              <a:buSzPct val="150000"/>
              <a:buFont typeface="Arial" panose="020B0604020202020204" pitchFamily="34" charset="0"/>
              <a:buChar char="•"/>
              <a:defRPr sz="2400"/>
            </a:lvl2pPr>
            <a:lvl3pPr marL="365125" indent="-365125">
              <a:spcAft>
                <a:spcPts val="2400"/>
              </a:spcAft>
              <a:buClr>
                <a:schemeClr val="tx2"/>
              </a:buClr>
              <a:buSzPct val="150000"/>
              <a:buFont typeface="Arial" panose="020B0604020202020204" pitchFamily="34" charset="0"/>
              <a:buChar char="•"/>
              <a:defRPr sz="2400"/>
            </a:lvl3pPr>
            <a:lvl4pPr marL="365125" indent="-365125">
              <a:spcAft>
                <a:spcPts val="2400"/>
              </a:spcAft>
              <a:buClr>
                <a:schemeClr val="tx2"/>
              </a:buClr>
              <a:buSzPct val="150000"/>
              <a:buFont typeface="Arial" panose="020B0604020202020204" pitchFamily="34" charset="0"/>
              <a:buChar char="•"/>
              <a:defRPr sz="2400"/>
            </a:lvl4pPr>
            <a:lvl5pPr marL="365125" indent="-365125">
              <a:spcAft>
                <a:spcPts val="2400"/>
              </a:spcAft>
              <a:buClr>
                <a:schemeClr val="tx2"/>
              </a:buClr>
              <a:buSzPct val="150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EBECB6C2-3CF2-65AB-EF08-F77BC7090216}"/>
              </a:ext>
            </a:extLst>
          </p:cNvPr>
          <p:cNvSpPr>
            <a:spLocks noGrp="1"/>
          </p:cNvSpPr>
          <p:nvPr>
            <p:ph type="body" sz="quarter" idx="38"/>
          </p:nvPr>
        </p:nvSpPr>
        <p:spPr>
          <a:xfrm>
            <a:off x="14153741" y="4553542"/>
            <a:ext cx="4140000" cy="4545708"/>
          </a:xfrm>
        </p:spPr>
        <p:txBody>
          <a:bodyPr/>
          <a:lstStyle>
            <a:lvl1pPr marL="342900" indent="-342900">
              <a:spcAft>
                <a:spcPts val="2400"/>
              </a:spcAft>
              <a:buClr>
                <a:schemeClr val="tx2"/>
              </a:buClr>
              <a:buSzPct val="150000"/>
              <a:buFont typeface="Arial" panose="020B0604020202020204" pitchFamily="34" charset="0"/>
              <a:buChar char="•"/>
              <a:defRPr sz="2400"/>
            </a:lvl1pPr>
            <a:lvl2pPr marL="365125" indent="-365125">
              <a:spcAft>
                <a:spcPts val="2400"/>
              </a:spcAft>
              <a:buClr>
                <a:schemeClr val="tx2"/>
              </a:buClr>
              <a:buSzPct val="150000"/>
              <a:buFont typeface="Arial" panose="020B0604020202020204" pitchFamily="34" charset="0"/>
              <a:buChar char="•"/>
              <a:defRPr sz="2400"/>
            </a:lvl2pPr>
            <a:lvl3pPr marL="365125" indent="-365125">
              <a:spcAft>
                <a:spcPts val="2400"/>
              </a:spcAft>
              <a:buClr>
                <a:schemeClr val="tx2"/>
              </a:buClr>
              <a:buSzPct val="150000"/>
              <a:buFont typeface="Arial" panose="020B0604020202020204" pitchFamily="34" charset="0"/>
              <a:buChar char="•"/>
              <a:defRPr sz="2400"/>
            </a:lvl3pPr>
            <a:lvl4pPr marL="365125" indent="-365125">
              <a:spcAft>
                <a:spcPts val="2400"/>
              </a:spcAft>
              <a:buClr>
                <a:schemeClr val="tx2"/>
              </a:buClr>
              <a:buSzPct val="150000"/>
              <a:buFont typeface="Arial" panose="020B0604020202020204" pitchFamily="34" charset="0"/>
              <a:buChar char="•"/>
              <a:defRPr sz="2400"/>
            </a:lvl4pPr>
            <a:lvl5pPr marL="365125" indent="-365125">
              <a:spcAft>
                <a:spcPts val="2400"/>
              </a:spcAft>
              <a:buClr>
                <a:schemeClr val="tx2"/>
              </a:buClr>
              <a:buSzPct val="150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7213951"/>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Blank (Whit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4" name="Title 1">
            <a:extLst>
              <a:ext uri="{FF2B5EF4-FFF2-40B4-BE49-F238E27FC236}">
                <a16:creationId xmlns:a16="http://schemas.microsoft.com/office/drawing/2014/main" id="{BA880602-A235-910B-D309-7A05E13CFE9E}"/>
              </a:ext>
            </a:extLst>
          </p:cNvPr>
          <p:cNvSpPr>
            <a:spLocks noGrp="1"/>
          </p:cNvSpPr>
          <p:nvPr>
            <p:ph type="title"/>
          </p:nvPr>
        </p:nvSpPr>
        <p:spPr>
          <a:xfrm>
            <a:off x="705600" y="1955009"/>
            <a:ext cx="17651090" cy="973509"/>
          </a:xfrm>
        </p:spPr>
        <p:txBody>
          <a:bodyPr anchor="t" anchorCtr="0">
            <a:noAutofit/>
          </a:bodyPr>
          <a:lstStyle>
            <a:lvl1pPr>
              <a:lnSpc>
                <a:spcPct val="100000"/>
              </a:lnSpc>
              <a:defRPr sz="6000">
                <a:solidFill>
                  <a:schemeClr val="bg2"/>
                </a:solidFill>
              </a:defRPr>
            </a:lvl1pPr>
          </a:lstStyle>
          <a:p>
            <a:r>
              <a:rPr lang="en-US"/>
              <a:t>Click to edit Master title style</a:t>
            </a:r>
          </a:p>
        </p:txBody>
      </p:sp>
      <p:sp>
        <p:nvSpPr>
          <p:cNvPr id="22" name="Rectangle 21">
            <a:extLst>
              <a:ext uri="{FF2B5EF4-FFF2-40B4-BE49-F238E27FC236}">
                <a16:creationId xmlns:a16="http://schemas.microsoft.com/office/drawing/2014/main" id="{46E3AA42-3CD3-3FB6-57CA-A40C18A64ADE}"/>
              </a:ext>
            </a:extLst>
          </p:cNvPr>
          <p:cNvSpPr/>
          <p:nvPr userDrawn="1"/>
        </p:nvSpPr>
        <p:spPr>
          <a:xfrm>
            <a:off x="696942" y="1730806"/>
            <a:ext cx="17596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3" name="Free-form: Shape 2">
            <a:extLst>
              <a:ext uri="{FF2B5EF4-FFF2-40B4-BE49-F238E27FC236}">
                <a16:creationId xmlns:a16="http://schemas.microsoft.com/office/drawing/2014/main" id="{B58F22CC-73F8-B000-ED28-991631CE5432}"/>
              </a:ext>
            </a:extLst>
          </p:cNvPr>
          <p:cNvSpPr/>
          <p:nvPr userDrawn="1"/>
        </p:nvSpPr>
        <p:spPr>
          <a:xfrm>
            <a:off x="696942" y="9493281"/>
            <a:ext cx="17596800" cy="108000"/>
          </a:xfrm>
          <a:custGeom>
            <a:avLst/>
            <a:gdLst>
              <a:gd name="connsiteX0" fmla="*/ 0 w 17596800"/>
              <a:gd name="connsiteY0" fmla="*/ 0 h 108000"/>
              <a:gd name="connsiteX1" fmla="*/ 8920800 w 17596800"/>
              <a:gd name="connsiteY1" fmla="*/ 0 h 108000"/>
              <a:gd name="connsiteX2" fmla="*/ 9180000 w 17596800"/>
              <a:gd name="connsiteY2" fmla="*/ 0 h 108000"/>
              <a:gd name="connsiteX3" fmla="*/ 17596800 w 17596800"/>
              <a:gd name="connsiteY3" fmla="*/ 0 h 108000"/>
              <a:gd name="connsiteX4" fmla="*/ 17596800 w 17596800"/>
              <a:gd name="connsiteY4" fmla="*/ 108000 h 108000"/>
              <a:gd name="connsiteX5" fmla="*/ 9180000 w 17596800"/>
              <a:gd name="connsiteY5" fmla="*/ 108000 h 108000"/>
              <a:gd name="connsiteX6" fmla="*/ 8920800 w 17596800"/>
              <a:gd name="connsiteY6" fmla="*/ 108000 h 108000"/>
              <a:gd name="connsiteX7" fmla="*/ 0 w 17596800"/>
              <a:gd name="connsiteY7" fmla="*/ 108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96800" h="108000">
                <a:moveTo>
                  <a:pt x="0" y="0"/>
                </a:moveTo>
                <a:lnTo>
                  <a:pt x="8920800" y="0"/>
                </a:lnTo>
                <a:lnTo>
                  <a:pt x="9180000" y="0"/>
                </a:lnTo>
                <a:lnTo>
                  <a:pt x="17596800" y="0"/>
                </a:lnTo>
                <a:lnTo>
                  <a:pt x="17596800" y="108000"/>
                </a:lnTo>
                <a:lnTo>
                  <a:pt x="9180000" y="108000"/>
                </a:lnTo>
                <a:lnTo>
                  <a:pt x="8920800" y="108000"/>
                </a:lnTo>
                <a:lnTo>
                  <a:pt x="0" y="108000"/>
                </a:lnTo>
                <a:close/>
              </a:path>
            </a:pathLst>
          </a:custGeom>
          <a:solidFill>
            <a:srgbClr val="E0EC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solidFill>
                <a:schemeClr val="bg1"/>
              </a:solidFill>
            </a:endParaRPr>
          </a:p>
        </p:txBody>
      </p:sp>
    </p:spTree>
    <p:extLst>
      <p:ext uri="{BB962C8B-B14F-4D97-AF65-F5344CB8AC3E}">
        <p14:creationId xmlns:p14="http://schemas.microsoft.com/office/powerpoint/2010/main" val="874403852"/>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Page (Pistachio)">
    <p:bg>
      <p:bgPr>
        <a:solidFill>
          <a:srgbClr val="E0EC8A"/>
        </a:solidFill>
        <a:effectLst/>
      </p:bgPr>
    </p:bg>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340CA646-9763-4A41-9793-97E88C139A33}"/>
              </a:ext>
            </a:extLst>
          </p:cNvPr>
          <p:cNvSpPr/>
          <p:nvPr/>
        </p:nvSpPr>
        <p:spPr>
          <a:xfrm>
            <a:off x="697548" y="4596226"/>
            <a:ext cx="4213665" cy="885264"/>
          </a:xfrm>
          <a:custGeom>
            <a:avLst/>
            <a:gdLst>
              <a:gd name="connsiteX0" fmla="*/ 4622640 w 11610950"/>
              <a:gd name="connsiteY0" fmla="*/ 2439387 h 2439386"/>
              <a:gd name="connsiteX1" fmla="*/ 5012571 w 11610950"/>
              <a:gd name="connsiteY1" fmla="*/ 886187 h 2439386"/>
              <a:gd name="connsiteX2" fmla="*/ 5402897 w 11610950"/>
              <a:gd name="connsiteY2" fmla="*/ 2439387 h 2439386"/>
              <a:gd name="connsiteX3" fmla="*/ 10194809 w 11610950"/>
              <a:gd name="connsiteY3" fmla="*/ 2439387 h 2439386"/>
              <a:gd name="connsiteX4" fmla="*/ 10194809 w 11610950"/>
              <a:gd name="connsiteY4" fmla="*/ 1182934 h 2439386"/>
              <a:gd name="connsiteX5" fmla="*/ 10935341 w 11610950"/>
              <a:gd name="connsiteY5" fmla="*/ 2439387 h 2439386"/>
              <a:gd name="connsiteX6" fmla="*/ 11610950 w 11610950"/>
              <a:gd name="connsiteY6" fmla="*/ 2439387 h 2439386"/>
              <a:gd name="connsiteX7" fmla="*/ 11610950 w 11610950"/>
              <a:gd name="connsiteY7" fmla="*/ 0 h 2439386"/>
              <a:gd name="connsiteX8" fmla="*/ 10935341 w 11610950"/>
              <a:gd name="connsiteY8" fmla="*/ 0 h 2439386"/>
              <a:gd name="connsiteX9" fmla="*/ 10935341 w 11610950"/>
              <a:gd name="connsiteY9" fmla="*/ 1256453 h 2439386"/>
              <a:gd name="connsiteX10" fmla="*/ 10194908 w 11610950"/>
              <a:gd name="connsiteY10" fmla="*/ 0 h 2439386"/>
              <a:gd name="connsiteX11" fmla="*/ 6155286 w 11610950"/>
              <a:gd name="connsiteY11" fmla="*/ 0 h 2439386"/>
              <a:gd name="connsiteX12" fmla="*/ 5830278 w 11610950"/>
              <a:gd name="connsiteY12" fmla="*/ 1497368 h 2439386"/>
              <a:gd name="connsiteX13" fmla="*/ 5402897 w 11610950"/>
              <a:gd name="connsiteY13" fmla="*/ 0 h 2439386"/>
              <a:gd name="connsiteX14" fmla="*/ 4622640 w 11610950"/>
              <a:gd name="connsiteY14" fmla="*/ 0 h 2439386"/>
              <a:gd name="connsiteX15" fmla="*/ 4195358 w 11610950"/>
              <a:gd name="connsiteY15" fmla="*/ 1497368 h 2439386"/>
              <a:gd name="connsiteX16" fmla="*/ 3870251 w 11610950"/>
              <a:gd name="connsiteY16" fmla="*/ 0 h 2439386"/>
              <a:gd name="connsiteX17" fmla="*/ 1415943 w 11610950"/>
              <a:gd name="connsiteY17" fmla="*/ 0 h 2439386"/>
              <a:gd name="connsiteX18" fmla="*/ 1415943 w 11610950"/>
              <a:gd name="connsiteY18" fmla="*/ 875416 h 2439386"/>
              <a:gd name="connsiteX19" fmla="*/ 675510 w 11610950"/>
              <a:gd name="connsiteY19" fmla="*/ 875416 h 2439386"/>
              <a:gd name="connsiteX20" fmla="*/ 675510 w 11610950"/>
              <a:gd name="connsiteY20" fmla="*/ 0 h 2439386"/>
              <a:gd name="connsiteX21" fmla="*/ 0 w 11610950"/>
              <a:gd name="connsiteY21" fmla="*/ 0 h 2439386"/>
              <a:gd name="connsiteX22" fmla="*/ 0 w 11610950"/>
              <a:gd name="connsiteY22" fmla="*/ 2439387 h 2439386"/>
              <a:gd name="connsiteX23" fmla="*/ 675609 w 11610950"/>
              <a:gd name="connsiteY23" fmla="*/ 2439387 h 2439386"/>
              <a:gd name="connsiteX24" fmla="*/ 675609 w 11610950"/>
              <a:gd name="connsiteY24" fmla="*/ 1497368 h 2439386"/>
              <a:gd name="connsiteX25" fmla="*/ 1416042 w 11610950"/>
              <a:gd name="connsiteY25" fmla="*/ 1497368 h 2439386"/>
              <a:gd name="connsiteX26" fmla="*/ 1416042 w 11610950"/>
              <a:gd name="connsiteY26" fmla="*/ 2439387 h 2439386"/>
              <a:gd name="connsiteX27" fmla="*/ 4622640 w 11610950"/>
              <a:gd name="connsiteY27" fmla="*/ 2439387 h 2439386"/>
              <a:gd name="connsiteX28" fmla="*/ 7075960 w 11610950"/>
              <a:gd name="connsiteY28" fmla="*/ 1885025 h 2439386"/>
              <a:gd name="connsiteX29" fmla="*/ 6724173 w 11610950"/>
              <a:gd name="connsiteY29" fmla="*/ 1885025 h 2439386"/>
              <a:gd name="connsiteX30" fmla="*/ 6724173 w 11610950"/>
              <a:gd name="connsiteY30" fmla="*/ 555745 h 2439386"/>
              <a:gd name="connsiteX31" fmla="*/ 7075960 w 11610950"/>
              <a:gd name="connsiteY31" fmla="*/ 555745 h 2439386"/>
              <a:gd name="connsiteX32" fmla="*/ 7740601 w 11610950"/>
              <a:gd name="connsiteY32" fmla="*/ 1220385 h 2439386"/>
              <a:gd name="connsiteX33" fmla="*/ 7075960 w 11610950"/>
              <a:gd name="connsiteY33" fmla="*/ 1885025 h 2439386"/>
              <a:gd name="connsiteX34" fmla="*/ 9519299 w 11610950"/>
              <a:gd name="connsiteY34" fmla="*/ 1884729 h 2439386"/>
              <a:gd name="connsiteX35" fmla="*/ 8440716 w 11610950"/>
              <a:gd name="connsiteY35" fmla="*/ 1885025 h 2439386"/>
              <a:gd name="connsiteX36" fmla="*/ 8440716 w 11610950"/>
              <a:gd name="connsiteY36" fmla="*/ 1497368 h 2439386"/>
              <a:gd name="connsiteX37" fmla="*/ 9209213 w 11610950"/>
              <a:gd name="connsiteY37" fmla="*/ 1497368 h 2439386"/>
              <a:gd name="connsiteX38" fmla="*/ 9209213 w 11610950"/>
              <a:gd name="connsiteY38" fmla="*/ 942019 h 2439386"/>
              <a:gd name="connsiteX39" fmla="*/ 8440716 w 11610950"/>
              <a:gd name="connsiteY39" fmla="*/ 942019 h 2439386"/>
              <a:gd name="connsiteX40" fmla="*/ 8440716 w 11610950"/>
              <a:gd name="connsiteY40" fmla="*/ 555843 h 2439386"/>
              <a:gd name="connsiteX41" fmla="*/ 9519299 w 11610950"/>
              <a:gd name="connsiteY41" fmla="*/ 555843 h 2439386"/>
              <a:gd name="connsiteX42" fmla="*/ 9519299 w 11610950"/>
              <a:gd name="connsiteY42" fmla="*/ 1884828 h 2439386"/>
              <a:gd name="connsiteX43" fmla="*/ 2783762 w 11610950"/>
              <a:gd name="connsiteY43" fmla="*/ 1924849 h 2439386"/>
              <a:gd name="connsiteX44" fmla="*/ 2138885 w 11610950"/>
              <a:gd name="connsiteY44" fmla="*/ 1221966 h 2439386"/>
              <a:gd name="connsiteX45" fmla="*/ 2783762 w 11610950"/>
              <a:gd name="connsiteY45" fmla="*/ 515823 h 2439386"/>
              <a:gd name="connsiteX46" fmla="*/ 3425379 w 11610950"/>
              <a:gd name="connsiteY46" fmla="*/ 1221966 h 2439386"/>
              <a:gd name="connsiteX47" fmla="*/ 2783762 w 11610950"/>
              <a:gd name="connsiteY47" fmla="*/ 1924849 h 243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10950" h="2439386">
                <a:moveTo>
                  <a:pt x="4622640" y="2439387"/>
                </a:moveTo>
                <a:lnTo>
                  <a:pt x="5012571" y="886187"/>
                </a:lnTo>
                <a:lnTo>
                  <a:pt x="5402897" y="2439387"/>
                </a:lnTo>
                <a:lnTo>
                  <a:pt x="10194809" y="2439387"/>
                </a:lnTo>
                <a:lnTo>
                  <a:pt x="10194809" y="1182934"/>
                </a:lnTo>
                <a:lnTo>
                  <a:pt x="10935341" y="2439387"/>
                </a:lnTo>
                <a:lnTo>
                  <a:pt x="11610950" y="2439387"/>
                </a:lnTo>
                <a:lnTo>
                  <a:pt x="11610950" y="0"/>
                </a:lnTo>
                <a:lnTo>
                  <a:pt x="10935341" y="0"/>
                </a:lnTo>
                <a:lnTo>
                  <a:pt x="10935341" y="1256453"/>
                </a:lnTo>
                <a:lnTo>
                  <a:pt x="10194908" y="0"/>
                </a:lnTo>
                <a:lnTo>
                  <a:pt x="6155286" y="0"/>
                </a:lnTo>
                <a:lnTo>
                  <a:pt x="5830278" y="1497368"/>
                </a:lnTo>
                <a:lnTo>
                  <a:pt x="5402897" y="0"/>
                </a:lnTo>
                <a:lnTo>
                  <a:pt x="4622640" y="0"/>
                </a:lnTo>
                <a:lnTo>
                  <a:pt x="4195358" y="1497368"/>
                </a:lnTo>
                <a:lnTo>
                  <a:pt x="3870251" y="0"/>
                </a:lnTo>
                <a:lnTo>
                  <a:pt x="1415943" y="0"/>
                </a:lnTo>
                <a:lnTo>
                  <a:pt x="1415943" y="875416"/>
                </a:lnTo>
                <a:lnTo>
                  <a:pt x="675510" y="875416"/>
                </a:lnTo>
                <a:lnTo>
                  <a:pt x="675510" y="0"/>
                </a:lnTo>
                <a:lnTo>
                  <a:pt x="0" y="0"/>
                </a:lnTo>
                <a:lnTo>
                  <a:pt x="0" y="2439387"/>
                </a:lnTo>
                <a:lnTo>
                  <a:pt x="675609" y="2439387"/>
                </a:lnTo>
                <a:lnTo>
                  <a:pt x="675609" y="1497368"/>
                </a:lnTo>
                <a:lnTo>
                  <a:pt x="1416042" y="1497368"/>
                </a:lnTo>
                <a:lnTo>
                  <a:pt x="1416042" y="2439387"/>
                </a:lnTo>
                <a:lnTo>
                  <a:pt x="4622640" y="2439387"/>
                </a:lnTo>
                <a:close/>
                <a:moveTo>
                  <a:pt x="7075960" y="1885025"/>
                </a:moveTo>
                <a:lnTo>
                  <a:pt x="6724173" y="1885025"/>
                </a:lnTo>
                <a:lnTo>
                  <a:pt x="6724173" y="555745"/>
                </a:lnTo>
                <a:lnTo>
                  <a:pt x="7075960" y="555745"/>
                </a:lnTo>
                <a:cubicBezTo>
                  <a:pt x="7443064" y="555745"/>
                  <a:pt x="7740601" y="853281"/>
                  <a:pt x="7740601" y="1220385"/>
                </a:cubicBezTo>
                <a:cubicBezTo>
                  <a:pt x="7740601" y="1587489"/>
                  <a:pt x="7443064" y="1885025"/>
                  <a:pt x="7075960" y="1885025"/>
                </a:cubicBezTo>
                <a:moveTo>
                  <a:pt x="9519299" y="1884729"/>
                </a:moveTo>
                <a:lnTo>
                  <a:pt x="8440716" y="1885025"/>
                </a:lnTo>
                <a:lnTo>
                  <a:pt x="8440716" y="1497368"/>
                </a:lnTo>
                <a:lnTo>
                  <a:pt x="9209213" y="1497368"/>
                </a:lnTo>
                <a:lnTo>
                  <a:pt x="9209213" y="942019"/>
                </a:lnTo>
                <a:lnTo>
                  <a:pt x="8440716" y="942019"/>
                </a:lnTo>
                <a:lnTo>
                  <a:pt x="8440716" y="555843"/>
                </a:lnTo>
                <a:lnTo>
                  <a:pt x="9519299" y="555843"/>
                </a:lnTo>
                <a:lnTo>
                  <a:pt x="9519299" y="1884828"/>
                </a:lnTo>
                <a:close/>
                <a:moveTo>
                  <a:pt x="2783762" y="1924849"/>
                </a:moveTo>
                <a:cubicBezTo>
                  <a:pt x="2451640" y="1924849"/>
                  <a:pt x="2138885" y="1670099"/>
                  <a:pt x="2138885" y="1221966"/>
                </a:cubicBezTo>
                <a:cubicBezTo>
                  <a:pt x="2138885" y="773833"/>
                  <a:pt x="2451640" y="515823"/>
                  <a:pt x="2783762" y="515823"/>
                </a:cubicBezTo>
                <a:cubicBezTo>
                  <a:pt x="3115885" y="515823"/>
                  <a:pt x="3425379" y="773734"/>
                  <a:pt x="3425379" y="1221966"/>
                </a:cubicBezTo>
                <a:cubicBezTo>
                  <a:pt x="3425379" y="1670198"/>
                  <a:pt x="3109363" y="1924849"/>
                  <a:pt x="2783762" y="1924849"/>
                </a:cubicBezTo>
              </a:path>
            </a:pathLst>
          </a:custGeom>
          <a:solidFill>
            <a:schemeClr val="bg1"/>
          </a:solidFill>
          <a:ln w="9874" cap="flat">
            <a:noFill/>
            <a:prstDash val="solid"/>
            <a:miter/>
          </a:ln>
        </p:spPr>
        <p:txBody>
          <a:bodyPr rtlCol="0" anchor="ctr"/>
          <a:lstStyle/>
          <a:p>
            <a:endParaRPr lang="en-GB"/>
          </a:p>
        </p:txBody>
      </p:sp>
      <p:sp>
        <p:nvSpPr>
          <p:cNvPr id="8" name="Text Placeholder 9">
            <a:extLst>
              <a:ext uri="{FF2B5EF4-FFF2-40B4-BE49-F238E27FC236}">
                <a16:creationId xmlns:a16="http://schemas.microsoft.com/office/drawing/2014/main" id="{25464B6E-BD87-C93D-B658-ADC2F52963E6}"/>
              </a:ext>
            </a:extLst>
          </p:cNvPr>
          <p:cNvSpPr>
            <a:spLocks noGrp="1"/>
          </p:cNvSpPr>
          <p:nvPr>
            <p:ph type="body" sz="quarter" idx="12"/>
          </p:nvPr>
        </p:nvSpPr>
        <p:spPr>
          <a:xfrm>
            <a:off x="705600" y="9447709"/>
            <a:ext cx="8820000" cy="230832"/>
          </a:xfrm>
        </p:spPr>
        <p:txBody>
          <a:bodyPr wrap="square">
            <a:spAutoFit/>
          </a:bodyPr>
          <a:lstStyle>
            <a:lvl1pPr marL="0" indent="0">
              <a:lnSpc>
                <a:spcPct val="100000"/>
              </a:lnSpc>
              <a:buNone/>
              <a:defRPr sz="1500">
                <a:solidFill>
                  <a:schemeClr val="tx1"/>
                </a:solidFill>
              </a:defRPr>
            </a:lvl1pPr>
          </a:lstStyle>
          <a:p>
            <a:pPr lvl="0"/>
            <a:r>
              <a:rPr lang="en-US"/>
              <a:t>Edit Master text styles</a:t>
            </a:r>
          </a:p>
        </p:txBody>
      </p:sp>
      <p:sp>
        <p:nvSpPr>
          <p:cNvPr id="9" name="Text Placeholder 9">
            <a:extLst>
              <a:ext uri="{FF2B5EF4-FFF2-40B4-BE49-F238E27FC236}">
                <a16:creationId xmlns:a16="http://schemas.microsoft.com/office/drawing/2014/main" id="{48C6D448-11C2-81FD-0520-A2528E49C117}"/>
              </a:ext>
            </a:extLst>
          </p:cNvPr>
          <p:cNvSpPr>
            <a:spLocks noGrp="1"/>
          </p:cNvSpPr>
          <p:nvPr>
            <p:ph type="body" sz="quarter" idx="13"/>
          </p:nvPr>
        </p:nvSpPr>
        <p:spPr>
          <a:xfrm>
            <a:off x="705600" y="9867948"/>
            <a:ext cx="8820000" cy="230832"/>
          </a:xfrm>
        </p:spPr>
        <p:txBody>
          <a:bodyPr wrap="square">
            <a:spAutoFit/>
          </a:bodyPr>
          <a:lstStyle>
            <a:lvl1pPr marL="0" indent="0">
              <a:lnSpc>
                <a:spcPct val="100000"/>
              </a:lnSpc>
              <a:buNone/>
              <a:defRPr sz="1500">
                <a:solidFill>
                  <a:schemeClr val="tx1"/>
                </a:solidFill>
              </a:defRPr>
            </a:lvl1pPr>
          </a:lstStyle>
          <a:p>
            <a:pPr lvl="0"/>
            <a:r>
              <a:rPr lang="en-US"/>
              <a:t>Edit Master text styles</a:t>
            </a:r>
          </a:p>
        </p:txBody>
      </p:sp>
    </p:spTree>
    <p:extLst>
      <p:ext uri="{BB962C8B-B14F-4D97-AF65-F5344CB8AC3E}">
        <p14:creationId xmlns:p14="http://schemas.microsoft.com/office/powerpoint/2010/main" val="3970384501"/>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ection breaker - circle patter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BE79FB-7265-414D-94B6-A61FFF57A740}"/>
              </a:ext>
            </a:extLst>
          </p:cNvPr>
          <p:cNvSpPr/>
          <p:nvPr userDrawn="1"/>
        </p:nvSpPr>
        <p:spPr>
          <a:xfrm>
            <a:off x="242539" y="294520"/>
            <a:ext cx="18522060" cy="10102773"/>
          </a:xfrm>
          <a:prstGeom prst="rect">
            <a:avLst/>
          </a:prstGeom>
          <a:solidFill>
            <a:srgbClr val="008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6"/>
          </a:p>
        </p:txBody>
      </p:sp>
      <p:sp>
        <p:nvSpPr>
          <p:cNvPr id="5" name="Title 2">
            <a:extLst>
              <a:ext uri="{FF2B5EF4-FFF2-40B4-BE49-F238E27FC236}">
                <a16:creationId xmlns:a16="http://schemas.microsoft.com/office/drawing/2014/main" id="{3B0C9C40-E00C-0C41-9C03-E90F48E86DFC}"/>
              </a:ext>
            </a:extLst>
          </p:cNvPr>
          <p:cNvSpPr>
            <a:spLocks noGrp="1"/>
          </p:cNvSpPr>
          <p:nvPr>
            <p:ph type="title"/>
          </p:nvPr>
        </p:nvSpPr>
        <p:spPr>
          <a:xfrm>
            <a:off x="1306741" y="3763957"/>
            <a:ext cx="16393657" cy="747897"/>
          </a:xfrm>
        </p:spPr>
        <p:txBody>
          <a:bodyPr/>
          <a:lstStyle>
            <a:lvl1pPr algn="l">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84B2990A-E81D-2C4A-8EAC-FD56F0D1D887}"/>
              </a:ext>
            </a:extLst>
          </p:cNvPr>
          <p:cNvPicPr>
            <a:picLocks noChangeAspect="1"/>
          </p:cNvPicPr>
          <p:nvPr userDrawn="1"/>
        </p:nvPicPr>
        <p:blipFill rotWithShape="1">
          <a:blip r:embed="rId2">
            <a:alphaModFix amt="50000"/>
          </a:blip>
          <a:srcRect t="2269" r="17427"/>
          <a:stretch/>
        </p:blipFill>
        <p:spPr>
          <a:xfrm rot="5400000">
            <a:off x="8764943" y="397639"/>
            <a:ext cx="9550340" cy="10448973"/>
          </a:xfrm>
          <a:prstGeom prst="rect">
            <a:avLst/>
          </a:prstGeom>
        </p:spPr>
      </p:pic>
    </p:spTree>
    <p:extLst>
      <p:ext uri="{BB962C8B-B14F-4D97-AF65-F5344CB8AC3E}">
        <p14:creationId xmlns:p14="http://schemas.microsoft.com/office/powerpoint/2010/main" val="2455698280"/>
      </p:ext>
    </p:extLst>
  </p:cSld>
  <p:clrMapOvr>
    <a:masterClrMapping/>
  </p:clrMapOvr>
  <p:extLst>
    <p:ext uri="{DCECCB84-F9BA-43D5-87BE-67443E8EF086}">
      <p15:sldGuideLst xmlns:p15="http://schemas.microsoft.com/office/powerpoint/2012/main">
        <p15:guide id="1" orient="horz" pos="34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2 (Pistachio)">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F88BF-D859-2CF4-A8B8-B6C0DB7A0706}"/>
              </a:ext>
            </a:extLst>
          </p:cNvPr>
          <p:cNvPicPr>
            <a:picLocks noChangeAspect="1"/>
          </p:cNvPicPr>
          <p:nvPr userDrawn="1"/>
        </p:nvPicPr>
        <p:blipFill>
          <a:blip r:embed="rId2"/>
          <a:stretch>
            <a:fillRect/>
          </a:stretch>
        </p:blipFill>
        <p:spPr>
          <a:xfrm>
            <a:off x="412" y="0"/>
            <a:ext cx="19006313" cy="10691813"/>
          </a:xfrm>
          <a:prstGeom prst="rect">
            <a:avLst/>
          </a:prstGeom>
        </p:spPr>
      </p:pic>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sp>
        <p:nvSpPr>
          <p:cNvPr id="16" name="Graphic 12">
            <a:extLst>
              <a:ext uri="{FF2B5EF4-FFF2-40B4-BE49-F238E27FC236}">
                <a16:creationId xmlns:a16="http://schemas.microsoft.com/office/drawing/2014/main" id="{88F01C27-E82A-0639-F2A6-273D6D4B75C3}"/>
              </a:ext>
            </a:extLst>
          </p:cNvPr>
          <p:cNvSpPr/>
          <p:nvPr/>
        </p:nvSpPr>
        <p:spPr>
          <a:xfrm>
            <a:off x="3698094" y="4125521"/>
            <a:ext cx="11610950" cy="2439386"/>
          </a:xfrm>
          <a:custGeom>
            <a:avLst/>
            <a:gdLst>
              <a:gd name="connsiteX0" fmla="*/ 4622640 w 11610950"/>
              <a:gd name="connsiteY0" fmla="*/ 2439387 h 2439386"/>
              <a:gd name="connsiteX1" fmla="*/ 5012571 w 11610950"/>
              <a:gd name="connsiteY1" fmla="*/ 886187 h 2439386"/>
              <a:gd name="connsiteX2" fmla="*/ 5402897 w 11610950"/>
              <a:gd name="connsiteY2" fmla="*/ 2439387 h 2439386"/>
              <a:gd name="connsiteX3" fmla="*/ 10194809 w 11610950"/>
              <a:gd name="connsiteY3" fmla="*/ 2439387 h 2439386"/>
              <a:gd name="connsiteX4" fmla="*/ 10194809 w 11610950"/>
              <a:gd name="connsiteY4" fmla="*/ 1182934 h 2439386"/>
              <a:gd name="connsiteX5" fmla="*/ 10935341 w 11610950"/>
              <a:gd name="connsiteY5" fmla="*/ 2439387 h 2439386"/>
              <a:gd name="connsiteX6" fmla="*/ 11610950 w 11610950"/>
              <a:gd name="connsiteY6" fmla="*/ 2439387 h 2439386"/>
              <a:gd name="connsiteX7" fmla="*/ 11610950 w 11610950"/>
              <a:gd name="connsiteY7" fmla="*/ 0 h 2439386"/>
              <a:gd name="connsiteX8" fmla="*/ 10935341 w 11610950"/>
              <a:gd name="connsiteY8" fmla="*/ 0 h 2439386"/>
              <a:gd name="connsiteX9" fmla="*/ 10935341 w 11610950"/>
              <a:gd name="connsiteY9" fmla="*/ 1256453 h 2439386"/>
              <a:gd name="connsiteX10" fmla="*/ 10194908 w 11610950"/>
              <a:gd name="connsiteY10" fmla="*/ 0 h 2439386"/>
              <a:gd name="connsiteX11" fmla="*/ 6155286 w 11610950"/>
              <a:gd name="connsiteY11" fmla="*/ 0 h 2439386"/>
              <a:gd name="connsiteX12" fmla="*/ 5830278 w 11610950"/>
              <a:gd name="connsiteY12" fmla="*/ 1497368 h 2439386"/>
              <a:gd name="connsiteX13" fmla="*/ 5402897 w 11610950"/>
              <a:gd name="connsiteY13" fmla="*/ 0 h 2439386"/>
              <a:gd name="connsiteX14" fmla="*/ 4622640 w 11610950"/>
              <a:gd name="connsiteY14" fmla="*/ 0 h 2439386"/>
              <a:gd name="connsiteX15" fmla="*/ 4195358 w 11610950"/>
              <a:gd name="connsiteY15" fmla="*/ 1497368 h 2439386"/>
              <a:gd name="connsiteX16" fmla="*/ 3870251 w 11610950"/>
              <a:gd name="connsiteY16" fmla="*/ 0 h 2439386"/>
              <a:gd name="connsiteX17" fmla="*/ 1415943 w 11610950"/>
              <a:gd name="connsiteY17" fmla="*/ 0 h 2439386"/>
              <a:gd name="connsiteX18" fmla="*/ 1415943 w 11610950"/>
              <a:gd name="connsiteY18" fmla="*/ 875416 h 2439386"/>
              <a:gd name="connsiteX19" fmla="*/ 675510 w 11610950"/>
              <a:gd name="connsiteY19" fmla="*/ 875416 h 2439386"/>
              <a:gd name="connsiteX20" fmla="*/ 675510 w 11610950"/>
              <a:gd name="connsiteY20" fmla="*/ 0 h 2439386"/>
              <a:gd name="connsiteX21" fmla="*/ 0 w 11610950"/>
              <a:gd name="connsiteY21" fmla="*/ 0 h 2439386"/>
              <a:gd name="connsiteX22" fmla="*/ 0 w 11610950"/>
              <a:gd name="connsiteY22" fmla="*/ 2439387 h 2439386"/>
              <a:gd name="connsiteX23" fmla="*/ 675609 w 11610950"/>
              <a:gd name="connsiteY23" fmla="*/ 2439387 h 2439386"/>
              <a:gd name="connsiteX24" fmla="*/ 675609 w 11610950"/>
              <a:gd name="connsiteY24" fmla="*/ 1497368 h 2439386"/>
              <a:gd name="connsiteX25" fmla="*/ 1416042 w 11610950"/>
              <a:gd name="connsiteY25" fmla="*/ 1497368 h 2439386"/>
              <a:gd name="connsiteX26" fmla="*/ 1416042 w 11610950"/>
              <a:gd name="connsiteY26" fmla="*/ 2439387 h 2439386"/>
              <a:gd name="connsiteX27" fmla="*/ 4622640 w 11610950"/>
              <a:gd name="connsiteY27" fmla="*/ 2439387 h 2439386"/>
              <a:gd name="connsiteX28" fmla="*/ 7075960 w 11610950"/>
              <a:gd name="connsiteY28" fmla="*/ 1885025 h 2439386"/>
              <a:gd name="connsiteX29" fmla="*/ 6724173 w 11610950"/>
              <a:gd name="connsiteY29" fmla="*/ 1885025 h 2439386"/>
              <a:gd name="connsiteX30" fmla="*/ 6724173 w 11610950"/>
              <a:gd name="connsiteY30" fmla="*/ 555745 h 2439386"/>
              <a:gd name="connsiteX31" fmla="*/ 7075960 w 11610950"/>
              <a:gd name="connsiteY31" fmla="*/ 555745 h 2439386"/>
              <a:gd name="connsiteX32" fmla="*/ 7740601 w 11610950"/>
              <a:gd name="connsiteY32" fmla="*/ 1220385 h 2439386"/>
              <a:gd name="connsiteX33" fmla="*/ 7075960 w 11610950"/>
              <a:gd name="connsiteY33" fmla="*/ 1885025 h 2439386"/>
              <a:gd name="connsiteX34" fmla="*/ 9519299 w 11610950"/>
              <a:gd name="connsiteY34" fmla="*/ 1884729 h 2439386"/>
              <a:gd name="connsiteX35" fmla="*/ 8440716 w 11610950"/>
              <a:gd name="connsiteY35" fmla="*/ 1885025 h 2439386"/>
              <a:gd name="connsiteX36" fmla="*/ 8440716 w 11610950"/>
              <a:gd name="connsiteY36" fmla="*/ 1497368 h 2439386"/>
              <a:gd name="connsiteX37" fmla="*/ 9209213 w 11610950"/>
              <a:gd name="connsiteY37" fmla="*/ 1497368 h 2439386"/>
              <a:gd name="connsiteX38" fmla="*/ 9209213 w 11610950"/>
              <a:gd name="connsiteY38" fmla="*/ 942019 h 2439386"/>
              <a:gd name="connsiteX39" fmla="*/ 8440716 w 11610950"/>
              <a:gd name="connsiteY39" fmla="*/ 942019 h 2439386"/>
              <a:gd name="connsiteX40" fmla="*/ 8440716 w 11610950"/>
              <a:gd name="connsiteY40" fmla="*/ 555843 h 2439386"/>
              <a:gd name="connsiteX41" fmla="*/ 9519299 w 11610950"/>
              <a:gd name="connsiteY41" fmla="*/ 555843 h 2439386"/>
              <a:gd name="connsiteX42" fmla="*/ 9519299 w 11610950"/>
              <a:gd name="connsiteY42" fmla="*/ 1884828 h 2439386"/>
              <a:gd name="connsiteX43" fmla="*/ 2783762 w 11610950"/>
              <a:gd name="connsiteY43" fmla="*/ 1924849 h 2439386"/>
              <a:gd name="connsiteX44" fmla="*/ 2138885 w 11610950"/>
              <a:gd name="connsiteY44" fmla="*/ 1221966 h 2439386"/>
              <a:gd name="connsiteX45" fmla="*/ 2783762 w 11610950"/>
              <a:gd name="connsiteY45" fmla="*/ 515823 h 2439386"/>
              <a:gd name="connsiteX46" fmla="*/ 3425379 w 11610950"/>
              <a:gd name="connsiteY46" fmla="*/ 1221966 h 2439386"/>
              <a:gd name="connsiteX47" fmla="*/ 2783762 w 11610950"/>
              <a:gd name="connsiteY47" fmla="*/ 1924849 h 243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10950" h="2439386">
                <a:moveTo>
                  <a:pt x="4622640" y="2439387"/>
                </a:moveTo>
                <a:lnTo>
                  <a:pt x="5012571" y="886187"/>
                </a:lnTo>
                <a:lnTo>
                  <a:pt x="5402897" y="2439387"/>
                </a:lnTo>
                <a:lnTo>
                  <a:pt x="10194809" y="2439387"/>
                </a:lnTo>
                <a:lnTo>
                  <a:pt x="10194809" y="1182934"/>
                </a:lnTo>
                <a:lnTo>
                  <a:pt x="10935341" y="2439387"/>
                </a:lnTo>
                <a:lnTo>
                  <a:pt x="11610950" y="2439387"/>
                </a:lnTo>
                <a:lnTo>
                  <a:pt x="11610950" y="0"/>
                </a:lnTo>
                <a:lnTo>
                  <a:pt x="10935341" y="0"/>
                </a:lnTo>
                <a:lnTo>
                  <a:pt x="10935341" y="1256453"/>
                </a:lnTo>
                <a:lnTo>
                  <a:pt x="10194908" y="0"/>
                </a:lnTo>
                <a:lnTo>
                  <a:pt x="6155286" y="0"/>
                </a:lnTo>
                <a:lnTo>
                  <a:pt x="5830278" y="1497368"/>
                </a:lnTo>
                <a:lnTo>
                  <a:pt x="5402897" y="0"/>
                </a:lnTo>
                <a:lnTo>
                  <a:pt x="4622640" y="0"/>
                </a:lnTo>
                <a:lnTo>
                  <a:pt x="4195358" y="1497368"/>
                </a:lnTo>
                <a:lnTo>
                  <a:pt x="3870251" y="0"/>
                </a:lnTo>
                <a:lnTo>
                  <a:pt x="1415943" y="0"/>
                </a:lnTo>
                <a:lnTo>
                  <a:pt x="1415943" y="875416"/>
                </a:lnTo>
                <a:lnTo>
                  <a:pt x="675510" y="875416"/>
                </a:lnTo>
                <a:lnTo>
                  <a:pt x="675510" y="0"/>
                </a:lnTo>
                <a:lnTo>
                  <a:pt x="0" y="0"/>
                </a:lnTo>
                <a:lnTo>
                  <a:pt x="0" y="2439387"/>
                </a:lnTo>
                <a:lnTo>
                  <a:pt x="675609" y="2439387"/>
                </a:lnTo>
                <a:lnTo>
                  <a:pt x="675609" y="1497368"/>
                </a:lnTo>
                <a:lnTo>
                  <a:pt x="1416042" y="1497368"/>
                </a:lnTo>
                <a:lnTo>
                  <a:pt x="1416042" y="2439387"/>
                </a:lnTo>
                <a:lnTo>
                  <a:pt x="4622640" y="2439387"/>
                </a:lnTo>
                <a:close/>
                <a:moveTo>
                  <a:pt x="7075960" y="1885025"/>
                </a:moveTo>
                <a:lnTo>
                  <a:pt x="6724173" y="1885025"/>
                </a:lnTo>
                <a:lnTo>
                  <a:pt x="6724173" y="555745"/>
                </a:lnTo>
                <a:lnTo>
                  <a:pt x="7075960" y="555745"/>
                </a:lnTo>
                <a:cubicBezTo>
                  <a:pt x="7443064" y="555745"/>
                  <a:pt x="7740601" y="853281"/>
                  <a:pt x="7740601" y="1220385"/>
                </a:cubicBezTo>
                <a:cubicBezTo>
                  <a:pt x="7740601" y="1587489"/>
                  <a:pt x="7443064" y="1885025"/>
                  <a:pt x="7075960" y="1885025"/>
                </a:cubicBezTo>
                <a:moveTo>
                  <a:pt x="9519299" y="1884729"/>
                </a:moveTo>
                <a:lnTo>
                  <a:pt x="8440716" y="1885025"/>
                </a:lnTo>
                <a:lnTo>
                  <a:pt x="8440716" y="1497368"/>
                </a:lnTo>
                <a:lnTo>
                  <a:pt x="9209213" y="1497368"/>
                </a:lnTo>
                <a:lnTo>
                  <a:pt x="9209213" y="942019"/>
                </a:lnTo>
                <a:lnTo>
                  <a:pt x="8440716" y="942019"/>
                </a:lnTo>
                <a:lnTo>
                  <a:pt x="8440716" y="555843"/>
                </a:lnTo>
                <a:lnTo>
                  <a:pt x="9519299" y="555843"/>
                </a:lnTo>
                <a:lnTo>
                  <a:pt x="9519299" y="1884828"/>
                </a:lnTo>
                <a:close/>
                <a:moveTo>
                  <a:pt x="2783762" y="1924849"/>
                </a:moveTo>
                <a:cubicBezTo>
                  <a:pt x="2451640" y="1924849"/>
                  <a:pt x="2138885" y="1670099"/>
                  <a:pt x="2138885" y="1221966"/>
                </a:cubicBezTo>
                <a:cubicBezTo>
                  <a:pt x="2138885" y="773833"/>
                  <a:pt x="2451640" y="515823"/>
                  <a:pt x="2783762" y="515823"/>
                </a:cubicBezTo>
                <a:cubicBezTo>
                  <a:pt x="3115885" y="515823"/>
                  <a:pt x="3425379" y="773734"/>
                  <a:pt x="3425379" y="1221966"/>
                </a:cubicBezTo>
                <a:cubicBezTo>
                  <a:pt x="3425379" y="1670198"/>
                  <a:pt x="3109363" y="1924849"/>
                  <a:pt x="2783762" y="1924849"/>
                </a:cubicBezTo>
              </a:path>
            </a:pathLst>
          </a:custGeom>
          <a:gradFill flip="none" rotWithShape="1">
            <a:gsLst>
              <a:gs pos="14000">
                <a:srgbClr val="79A671"/>
              </a:gs>
              <a:gs pos="77000">
                <a:srgbClr val="C2D779"/>
              </a:gs>
            </a:gsLst>
            <a:lin ang="0" scaled="1"/>
            <a:tileRect/>
          </a:gradFill>
          <a:ln w="9874" cap="flat">
            <a:noFill/>
            <a:prstDash val="solid"/>
            <a:miter/>
          </a:ln>
        </p:spPr>
        <p:txBody>
          <a:bodyPr rtlCol="0" anchor="ctr"/>
          <a:lstStyle/>
          <a:p>
            <a:endParaRPr lang="en-GB"/>
          </a:p>
        </p:txBody>
      </p:sp>
    </p:spTree>
    <p:extLst>
      <p:ext uri="{BB962C8B-B14F-4D97-AF65-F5344CB8AC3E}">
        <p14:creationId xmlns:p14="http://schemas.microsoft.com/office/powerpoint/2010/main" val="222435483"/>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 3 with Image Placeholder">
    <p:bg>
      <p:bgPr>
        <a:solidFill>
          <a:srgbClr val="E0EC8A"/>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1B2F0C1-5419-7A5B-C818-497821F2F5F2}"/>
              </a:ext>
            </a:extLst>
          </p:cNvPr>
          <p:cNvSpPr>
            <a:spLocks noGrp="1"/>
          </p:cNvSpPr>
          <p:nvPr>
            <p:ph type="pic" sz="quarter" idx="12"/>
          </p:nvPr>
        </p:nvSpPr>
        <p:spPr>
          <a:xfrm>
            <a:off x="0" y="0"/>
            <a:ext cx="19005550" cy="10691813"/>
          </a:xfrm>
          <a:custGeom>
            <a:avLst/>
            <a:gdLst>
              <a:gd name="connsiteX0" fmla="*/ 12138810 w 19005550"/>
              <a:gd name="connsiteY0" fmla="*/ 4681364 h 10691813"/>
              <a:gd name="connsiteX1" fmla="*/ 13217393 w 19005550"/>
              <a:gd name="connsiteY1" fmla="*/ 4681364 h 10691813"/>
              <a:gd name="connsiteX2" fmla="*/ 13217393 w 19005550"/>
              <a:gd name="connsiteY2" fmla="*/ 6010250 h 10691813"/>
              <a:gd name="connsiteX3" fmla="*/ 12138810 w 19005550"/>
              <a:gd name="connsiteY3" fmla="*/ 6010546 h 10691813"/>
              <a:gd name="connsiteX4" fmla="*/ 12138810 w 19005550"/>
              <a:gd name="connsiteY4" fmla="*/ 5622889 h 10691813"/>
              <a:gd name="connsiteX5" fmla="*/ 12907307 w 19005550"/>
              <a:gd name="connsiteY5" fmla="*/ 5622889 h 10691813"/>
              <a:gd name="connsiteX6" fmla="*/ 12907307 w 19005550"/>
              <a:gd name="connsiteY6" fmla="*/ 5067540 h 10691813"/>
              <a:gd name="connsiteX7" fmla="*/ 12138810 w 19005550"/>
              <a:gd name="connsiteY7" fmla="*/ 5067540 h 10691813"/>
              <a:gd name="connsiteX8" fmla="*/ 10422267 w 19005550"/>
              <a:gd name="connsiteY8" fmla="*/ 4681266 h 10691813"/>
              <a:gd name="connsiteX9" fmla="*/ 10774054 w 19005550"/>
              <a:gd name="connsiteY9" fmla="*/ 4681266 h 10691813"/>
              <a:gd name="connsiteX10" fmla="*/ 11438695 w 19005550"/>
              <a:gd name="connsiteY10" fmla="*/ 5345906 h 10691813"/>
              <a:gd name="connsiteX11" fmla="*/ 10774054 w 19005550"/>
              <a:gd name="connsiteY11" fmla="*/ 6010546 h 10691813"/>
              <a:gd name="connsiteX12" fmla="*/ 10422267 w 19005550"/>
              <a:gd name="connsiteY12" fmla="*/ 6010546 h 10691813"/>
              <a:gd name="connsiteX13" fmla="*/ 6481857 w 19005550"/>
              <a:gd name="connsiteY13" fmla="*/ 4641344 h 10691813"/>
              <a:gd name="connsiteX14" fmla="*/ 7123473 w 19005550"/>
              <a:gd name="connsiteY14" fmla="*/ 5347487 h 10691813"/>
              <a:gd name="connsiteX15" fmla="*/ 6481857 w 19005550"/>
              <a:gd name="connsiteY15" fmla="*/ 6050370 h 10691813"/>
              <a:gd name="connsiteX16" fmla="*/ 5836980 w 19005550"/>
              <a:gd name="connsiteY16" fmla="*/ 5347487 h 10691813"/>
              <a:gd name="connsiteX17" fmla="*/ 6481857 w 19005550"/>
              <a:gd name="connsiteY17" fmla="*/ 4641344 h 10691813"/>
              <a:gd name="connsiteX18" fmla="*/ 3698094 w 19005550"/>
              <a:gd name="connsiteY18" fmla="*/ 4125521 h 10691813"/>
              <a:gd name="connsiteX19" fmla="*/ 3698094 w 19005550"/>
              <a:gd name="connsiteY19" fmla="*/ 6564908 h 10691813"/>
              <a:gd name="connsiteX20" fmla="*/ 4373704 w 19005550"/>
              <a:gd name="connsiteY20" fmla="*/ 6564908 h 10691813"/>
              <a:gd name="connsiteX21" fmla="*/ 4373704 w 19005550"/>
              <a:gd name="connsiteY21" fmla="*/ 5622889 h 10691813"/>
              <a:gd name="connsiteX22" fmla="*/ 5114137 w 19005550"/>
              <a:gd name="connsiteY22" fmla="*/ 5622889 h 10691813"/>
              <a:gd name="connsiteX23" fmla="*/ 5114137 w 19005550"/>
              <a:gd name="connsiteY23" fmla="*/ 6564908 h 10691813"/>
              <a:gd name="connsiteX24" fmla="*/ 8320735 w 19005550"/>
              <a:gd name="connsiteY24" fmla="*/ 6564908 h 10691813"/>
              <a:gd name="connsiteX25" fmla="*/ 8710665 w 19005550"/>
              <a:gd name="connsiteY25" fmla="*/ 5011708 h 10691813"/>
              <a:gd name="connsiteX26" fmla="*/ 9100991 w 19005550"/>
              <a:gd name="connsiteY26" fmla="*/ 6564908 h 10691813"/>
              <a:gd name="connsiteX27" fmla="*/ 13892903 w 19005550"/>
              <a:gd name="connsiteY27" fmla="*/ 6564908 h 10691813"/>
              <a:gd name="connsiteX28" fmla="*/ 13892903 w 19005550"/>
              <a:gd name="connsiteY28" fmla="*/ 5308455 h 10691813"/>
              <a:gd name="connsiteX29" fmla="*/ 14633435 w 19005550"/>
              <a:gd name="connsiteY29" fmla="*/ 6564908 h 10691813"/>
              <a:gd name="connsiteX30" fmla="*/ 15309044 w 19005550"/>
              <a:gd name="connsiteY30" fmla="*/ 6564908 h 10691813"/>
              <a:gd name="connsiteX31" fmla="*/ 15309044 w 19005550"/>
              <a:gd name="connsiteY31" fmla="*/ 4125521 h 10691813"/>
              <a:gd name="connsiteX32" fmla="*/ 14633435 w 19005550"/>
              <a:gd name="connsiteY32" fmla="*/ 4125521 h 10691813"/>
              <a:gd name="connsiteX33" fmla="*/ 14633435 w 19005550"/>
              <a:gd name="connsiteY33" fmla="*/ 5381974 h 10691813"/>
              <a:gd name="connsiteX34" fmla="*/ 13893002 w 19005550"/>
              <a:gd name="connsiteY34" fmla="*/ 4125521 h 10691813"/>
              <a:gd name="connsiteX35" fmla="*/ 9853380 w 19005550"/>
              <a:gd name="connsiteY35" fmla="*/ 4125521 h 10691813"/>
              <a:gd name="connsiteX36" fmla="*/ 9528372 w 19005550"/>
              <a:gd name="connsiteY36" fmla="*/ 5622889 h 10691813"/>
              <a:gd name="connsiteX37" fmla="*/ 9100991 w 19005550"/>
              <a:gd name="connsiteY37" fmla="*/ 4125521 h 10691813"/>
              <a:gd name="connsiteX38" fmla="*/ 8320735 w 19005550"/>
              <a:gd name="connsiteY38" fmla="*/ 4125521 h 10691813"/>
              <a:gd name="connsiteX39" fmla="*/ 7893453 w 19005550"/>
              <a:gd name="connsiteY39" fmla="*/ 5622889 h 10691813"/>
              <a:gd name="connsiteX40" fmla="*/ 7568345 w 19005550"/>
              <a:gd name="connsiteY40" fmla="*/ 4125521 h 10691813"/>
              <a:gd name="connsiteX41" fmla="*/ 5114037 w 19005550"/>
              <a:gd name="connsiteY41" fmla="*/ 4125521 h 10691813"/>
              <a:gd name="connsiteX42" fmla="*/ 5114037 w 19005550"/>
              <a:gd name="connsiteY42" fmla="*/ 5000937 h 10691813"/>
              <a:gd name="connsiteX43" fmla="*/ 4373604 w 19005550"/>
              <a:gd name="connsiteY43" fmla="*/ 5000937 h 10691813"/>
              <a:gd name="connsiteX44" fmla="*/ 4373604 w 19005550"/>
              <a:gd name="connsiteY44" fmla="*/ 4125521 h 10691813"/>
              <a:gd name="connsiteX45" fmla="*/ 0 w 19005550"/>
              <a:gd name="connsiteY45" fmla="*/ 0 h 10691813"/>
              <a:gd name="connsiteX46" fmla="*/ 19005550 w 19005550"/>
              <a:gd name="connsiteY46" fmla="*/ 0 h 10691813"/>
              <a:gd name="connsiteX47" fmla="*/ 19005550 w 19005550"/>
              <a:gd name="connsiteY47" fmla="*/ 10691813 h 10691813"/>
              <a:gd name="connsiteX48" fmla="*/ 0 w 19005550"/>
              <a:gd name="connsiteY48"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005550" h="10691813">
                <a:moveTo>
                  <a:pt x="12138810" y="4681364"/>
                </a:moveTo>
                <a:lnTo>
                  <a:pt x="13217393" y="4681364"/>
                </a:lnTo>
                <a:lnTo>
                  <a:pt x="13217393" y="6010250"/>
                </a:lnTo>
                <a:lnTo>
                  <a:pt x="12138810" y="6010546"/>
                </a:lnTo>
                <a:lnTo>
                  <a:pt x="12138810" y="5622889"/>
                </a:lnTo>
                <a:lnTo>
                  <a:pt x="12907307" y="5622889"/>
                </a:lnTo>
                <a:lnTo>
                  <a:pt x="12907307" y="5067540"/>
                </a:lnTo>
                <a:lnTo>
                  <a:pt x="12138810" y="5067540"/>
                </a:lnTo>
                <a:close/>
                <a:moveTo>
                  <a:pt x="10422267" y="4681266"/>
                </a:moveTo>
                <a:lnTo>
                  <a:pt x="10774054" y="4681266"/>
                </a:lnTo>
                <a:cubicBezTo>
                  <a:pt x="11141158" y="4681266"/>
                  <a:pt x="11438695" y="4978802"/>
                  <a:pt x="11438695" y="5345906"/>
                </a:cubicBezTo>
                <a:cubicBezTo>
                  <a:pt x="11438695" y="5713010"/>
                  <a:pt x="11141158" y="6010546"/>
                  <a:pt x="10774054" y="6010546"/>
                </a:cubicBezTo>
                <a:lnTo>
                  <a:pt x="10422267" y="6010546"/>
                </a:lnTo>
                <a:close/>
                <a:moveTo>
                  <a:pt x="6481857" y="4641344"/>
                </a:moveTo>
                <a:cubicBezTo>
                  <a:pt x="6813980" y="4641344"/>
                  <a:pt x="7123473" y="4899255"/>
                  <a:pt x="7123473" y="5347487"/>
                </a:cubicBezTo>
                <a:cubicBezTo>
                  <a:pt x="7123473" y="5795719"/>
                  <a:pt x="6807457" y="6050370"/>
                  <a:pt x="6481857" y="6050370"/>
                </a:cubicBezTo>
                <a:cubicBezTo>
                  <a:pt x="6149734" y="6050370"/>
                  <a:pt x="5836980" y="5795620"/>
                  <a:pt x="5836980" y="5347487"/>
                </a:cubicBezTo>
                <a:cubicBezTo>
                  <a:pt x="5836980" y="4899354"/>
                  <a:pt x="6149734" y="4641344"/>
                  <a:pt x="6481857" y="4641344"/>
                </a:cubicBezTo>
                <a:close/>
                <a:moveTo>
                  <a:pt x="3698094" y="4125521"/>
                </a:moveTo>
                <a:lnTo>
                  <a:pt x="3698094" y="6564908"/>
                </a:lnTo>
                <a:lnTo>
                  <a:pt x="4373704" y="6564908"/>
                </a:lnTo>
                <a:lnTo>
                  <a:pt x="4373704" y="5622889"/>
                </a:lnTo>
                <a:lnTo>
                  <a:pt x="5114137" y="5622889"/>
                </a:lnTo>
                <a:lnTo>
                  <a:pt x="5114137" y="6564908"/>
                </a:lnTo>
                <a:lnTo>
                  <a:pt x="8320735" y="6564908"/>
                </a:lnTo>
                <a:lnTo>
                  <a:pt x="8710665" y="5011708"/>
                </a:lnTo>
                <a:lnTo>
                  <a:pt x="9100991" y="6564908"/>
                </a:lnTo>
                <a:lnTo>
                  <a:pt x="13892903" y="6564908"/>
                </a:lnTo>
                <a:lnTo>
                  <a:pt x="13892903" y="5308455"/>
                </a:lnTo>
                <a:lnTo>
                  <a:pt x="14633435" y="6564908"/>
                </a:lnTo>
                <a:lnTo>
                  <a:pt x="15309044" y="6564908"/>
                </a:lnTo>
                <a:lnTo>
                  <a:pt x="15309044" y="4125521"/>
                </a:lnTo>
                <a:lnTo>
                  <a:pt x="14633435" y="4125521"/>
                </a:lnTo>
                <a:lnTo>
                  <a:pt x="14633435" y="5381974"/>
                </a:lnTo>
                <a:lnTo>
                  <a:pt x="13893002" y="4125521"/>
                </a:lnTo>
                <a:lnTo>
                  <a:pt x="9853380" y="4125521"/>
                </a:lnTo>
                <a:lnTo>
                  <a:pt x="9528372" y="5622889"/>
                </a:lnTo>
                <a:lnTo>
                  <a:pt x="9100991" y="4125521"/>
                </a:lnTo>
                <a:lnTo>
                  <a:pt x="8320735" y="4125521"/>
                </a:lnTo>
                <a:lnTo>
                  <a:pt x="7893453" y="5622889"/>
                </a:lnTo>
                <a:lnTo>
                  <a:pt x="7568345" y="4125521"/>
                </a:lnTo>
                <a:lnTo>
                  <a:pt x="5114037" y="4125521"/>
                </a:lnTo>
                <a:lnTo>
                  <a:pt x="5114037" y="5000937"/>
                </a:lnTo>
                <a:lnTo>
                  <a:pt x="4373604" y="5000937"/>
                </a:lnTo>
                <a:lnTo>
                  <a:pt x="4373604" y="4125521"/>
                </a:lnTo>
                <a:close/>
                <a:moveTo>
                  <a:pt x="0" y="0"/>
                </a:moveTo>
                <a:lnTo>
                  <a:pt x="19005550" y="0"/>
                </a:lnTo>
                <a:lnTo>
                  <a:pt x="19005550" y="10691813"/>
                </a:lnTo>
                <a:lnTo>
                  <a:pt x="0" y="10691813"/>
                </a:lnTo>
                <a:close/>
              </a:path>
            </a:pathLst>
          </a:custGeom>
          <a:solidFill>
            <a:schemeClr val="accent6"/>
          </a:solidFill>
        </p:spPr>
        <p:txBody>
          <a:bodyPr vert="horz" wrap="square" lIns="0" tIns="0" rIns="0" bIns="0" rtlCol="0" anchor="ctr" anchorCtr="1">
            <a:noAutofit/>
          </a:bodyPr>
          <a:lstStyle>
            <a:lvl1pPr>
              <a:defRPr lang="en-GB" sz="2400"/>
            </a:lvl1pPr>
          </a:lstStyle>
          <a:p>
            <a:pPr lvl="0"/>
            <a:r>
              <a:rPr lang="en-US"/>
              <a:t>Click icon to add picture</a:t>
            </a:r>
            <a:endParaRPr lang="en-GB"/>
          </a:p>
        </p:txBody>
      </p:sp>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107522304"/>
      </p:ext>
    </p:extLst>
  </p:cSld>
  <p:clrMapOvr>
    <a:masterClrMapping/>
  </p:clrMapOvr>
  <p:extLst>
    <p:ext uri="{DCECCB84-F9BA-43D5-87BE-67443E8EF086}">
      <p15:sldGuideLst xmlns:p15="http://schemas.microsoft.com/office/powerpoint/2012/main">
        <p15:guide id="1" orient="horz" pos="3390" userDrawn="1">
          <p15:clr>
            <a:srgbClr val="FBAE40"/>
          </p15:clr>
        </p15:guide>
        <p15:guide id="2" pos="59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bg>
      <p:bgPr>
        <a:solidFill>
          <a:srgbClr val="E0EC8A"/>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5BD64C-9906-E1B7-D2B0-1699BAE1BBE6}"/>
              </a:ext>
            </a:extLst>
          </p:cNvPr>
          <p:cNvSpPr>
            <a:spLocks noGrp="1"/>
          </p:cNvSpPr>
          <p:nvPr>
            <p:ph type="pic" sz="quarter" idx="12"/>
          </p:nvPr>
        </p:nvSpPr>
        <p:spPr>
          <a:xfrm>
            <a:off x="0" y="0"/>
            <a:ext cx="19005550" cy="10691813"/>
          </a:xfrm>
          <a:custGeom>
            <a:avLst/>
            <a:gdLst>
              <a:gd name="connsiteX0" fmla="*/ 0 w 19005550"/>
              <a:gd name="connsiteY0" fmla="*/ 0 h 10691813"/>
              <a:gd name="connsiteX1" fmla="*/ 19005550 w 19005550"/>
              <a:gd name="connsiteY1" fmla="*/ 0 h 10691813"/>
              <a:gd name="connsiteX2" fmla="*/ 19005550 w 19005550"/>
              <a:gd name="connsiteY2" fmla="*/ 10691813 h 10691813"/>
              <a:gd name="connsiteX3" fmla="*/ 0 w 19005550"/>
              <a:gd name="connsiteY3" fmla="*/ 10691813 h 10691813"/>
            </a:gdLst>
            <a:ahLst/>
            <a:cxnLst>
              <a:cxn ang="0">
                <a:pos x="connsiteX0" y="connsiteY0"/>
              </a:cxn>
              <a:cxn ang="0">
                <a:pos x="connsiteX1" y="connsiteY1"/>
              </a:cxn>
              <a:cxn ang="0">
                <a:pos x="connsiteX2" y="connsiteY2"/>
              </a:cxn>
              <a:cxn ang="0">
                <a:pos x="connsiteX3" y="connsiteY3"/>
              </a:cxn>
            </a:cxnLst>
            <a:rect l="l" t="t" r="r" b="b"/>
            <a:pathLst>
              <a:path w="19005550" h="10691813">
                <a:moveTo>
                  <a:pt x="0" y="0"/>
                </a:moveTo>
                <a:lnTo>
                  <a:pt x="19005550" y="0"/>
                </a:lnTo>
                <a:lnTo>
                  <a:pt x="19005550" y="10691813"/>
                </a:lnTo>
                <a:lnTo>
                  <a:pt x="0" y="10691813"/>
                </a:lnTo>
                <a:close/>
              </a:path>
            </a:pathLst>
          </a:custGeom>
          <a:solidFill>
            <a:schemeClr val="accent6"/>
          </a:solidFill>
        </p:spPr>
        <p:txBody>
          <a:bodyPr vert="horz" wrap="square" lIns="0" tIns="0" rIns="0" bIns="0" rtlCol="0" anchor="ctr" anchorCtr="1">
            <a:noAutofit/>
          </a:bodyPr>
          <a:lstStyle>
            <a:lvl1pPr>
              <a:defRPr lang="en-GB" sz="2400"/>
            </a:lvl1pPr>
          </a:lstStyle>
          <a:p>
            <a:pPr lvl="0"/>
            <a:r>
              <a:rPr lang="en-US"/>
              <a:t>Click icon to add picture</a:t>
            </a:r>
            <a:endParaRPr lang="en-GB"/>
          </a:p>
        </p:txBody>
      </p:sp>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1130230773"/>
      </p:ext>
    </p:extLst>
  </p:cSld>
  <p:clrMapOvr>
    <a:masterClrMapping/>
  </p:clrMapOvr>
  <p:extLst>
    <p:ext uri="{DCECCB84-F9BA-43D5-87BE-67443E8EF086}">
      <p15:sldGuideLst xmlns:p15="http://schemas.microsoft.com/office/powerpoint/2012/main">
        <p15:guide id="1" orient="horz" pos="3390" userDrawn="1">
          <p15:clr>
            <a:srgbClr val="FBAE40"/>
          </p15:clr>
        </p15:guide>
        <p15:guide id="2" pos="59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_dark title">
    <p:bg>
      <p:bgPr>
        <a:solidFill>
          <a:srgbClr val="E0EC8A"/>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5BD64C-9906-E1B7-D2B0-1699BAE1BBE6}"/>
              </a:ext>
            </a:extLst>
          </p:cNvPr>
          <p:cNvSpPr>
            <a:spLocks noGrp="1"/>
          </p:cNvSpPr>
          <p:nvPr>
            <p:ph type="pic" sz="quarter" idx="12"/>
          </p:nvPr>
        </p:nvSpPr>
        <p:spPr>
          <a:xfrm>
            <a:off x="0" y="0"/>
            <a:ext cx="19005550" cy="10691813"/>
          </a:xfrm>
          <a:custGeom>
            <a:avLst/>
            <a:gdLst>
              <a:gd name="connsiteX0" fmla="*/ 0 w 19005550"/>
              <a:gd name="connsiteY0" fmla="*/ 0 h 10691813"/>
              <a:gd name="connsiteX1" fmla="*/ 19005550 w 19005550"/>
              <a:gd name="connsiteY1" fmla="*/ 0 h 10691813"/>
              <a:gd name="connsiteX2" fmla="*/ 19005550 w 19005550"/>
              <a:gd name="connsiteY2" fmla="*/ 10691813 h 10691813"/>
              <a:gd name="connsiteX3" fmla="*/ 0 w 19005550"/>
              <a:gd name="connsiteY3" fmla="*/ 10691813 h 10691813"/>
            </a:gdLst>
            <a:ahLst/>
            <a:cxnLst>
              <a:cxn ang="0">
                <a:pos x="connsiteX0" y="connsiteY0"/>
              </a:cxn>
              <a:cxn ang="0">
                <a:pos x="connsiteX1" y="connsiteY1"/>
              </a:cxn>
              <a:cxn ang="0">
                <a:pos x="connsiteX2" y="connsiteY2"/>
              </a:cxn>
              <a:cxn ang="0">
                <a:pos x="connsiteX3" y="connsiteY3"/>
              </a:cxn>
            </a:cxnLst>
            <a:rect l="l" t="t" r="r" b="b"/>
            <a:pathLst>
              <a:path w="19005550" h="10691813">
                <a:moveTo>
                  <a:pt x="0" y="0"/>
                </a:moveTo>
                <a:lnTo>
                  <a:pt x="19005550" y="0"/>
                </a:lnTo>
                <a:lnTo>
                  <a:pt x="19005550" y="10691813"/>
                </a:lnTo>
                <a:lnTo>
                  <a:pt x="0" y="10691813"/>
                </a:lnTo>
                <a:close/>
              </a:path>
            </a:pathLst>
          </a:custGeom>
          <a:solidFill>
            <a:schemeClr val="accent6"/>
          </a:solidFill>
        </p:spPr>
        <p:txBody>
          <a:bodyPr vert="horz" wrap="square" lIns="0" tIns="0" rIns="0" bIns="0" rtlCol="0" anchor="ctr" anchorCtr="1">
            <a:noAutofit/>
          </a:bodyPr>
          <a:lstStyle>
            <a:lvl1pPr>
              <a:defRPr lang="en-GB" sz="2400"/>
            </a:lvl1pPr>
          </a:lstStyle>
          <a:p>
            <a:pPr lvl="0"/>
            <a:r>
              <a:rPr lang="en-US"/>
              <a:t>Click icon to add picture</a:t>
            </a:r>
            <a:endParaRPr lang="en-GB"/>
          </a:p>
        </p:txBody>
      </p:sp>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2873513433"/>
      </p:ext>
    </p:extLst>
  </p:cSld>
  <p:clrMapOvr>
    <a:masterClrMapping/>
  </p:clrMapOvr>
  <p:extLst>
    <p:ext uri="{DCECCB84-F9BA-43D5-87BE-67443E8EF086}">
      <p15:sldGuideLst xmlns:p15="http://schemas.microsoft.com/office/powerpoint/2012/main">
        <p15:guide id="1" orient="horz" pos="3390" userDrawn="1">
          <p15:clr>
            <a:srgbClr val="FBAE40"/>
          </p15:clr>
        </p15:guide>
        <p15:guide id="2" pos="598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Layout 1 (Moss Green)">
    <p:bg>
      <p:bgPr>
        <a:solidFill>
          <a:schemeClr val="bg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pic>
        <p:nvPicPr>
          <p:cNvPr id="13" name="Graphic 12">
            <a:extLst>
              <a:ext uri="{FF2B5EF4-FFF2-40B4-BE49-F238E27FC236}">
                <a16:creationId xmlns:a16="http://schemas.microsoft.com/office/drawing/2014/main" id="{88F01C27-E82A-0639-F2A6-273D6D4B75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6942" y="9694483"/>
            <a:ext cx="2727902" cy="573439"/>
          </a:xfrm>
          <a:prstGeom prst="rect">
            <a:avLst/>
          </a:prstGeom>
        </p:spPr>
      </p:pic>
      <p:sp>
        <p:nvSpPr>
          <p:cNvPr id="7" name="Title 1">
            <a:extLst>
              <a:ext uri="{FF2B5EF4-FFF2-40B4-BE49-F238E27FC236}">
                <a16:creationId xmlns:a16="http://schemas.microsoft.com/office/drawing/2014/main" id="{77992E43-81B6-3AE8-7764-0CA4B12FB66A}"/>
              </a:ext>
            </a:extLst>
          </p:cNvPr>
          <p:cNvSpPr>
            <a:spLocks noGrp="1"/>
          </p:cNvSpPr>
          <p:nvPr>
            <p:ph type="title" hasCustomPrompt="1"/>
          </p:nvPr>
        </p:nvSpPr>
        <p:spPr>
          <a:xfrm>
            <a:off x="707073" y="1619852"/>
            <a:ext cx="17586669" cy="4525073"/>
          </a:xfrm>
        </p:spPr>
        <p:txBody>
          <a:bodyPr anchor="ctr" anchorCtr="0">
            <a:noAutofit/>
          </a:bodyPr>
          <a:lstStyle>
            <a:lvl1pPr>
              <a:lnSpc>
                <a:spcPts val="16000"/>
              </a:lnSpc>
              <a:defRPr sz="15200">
                <a:solidFill>
                  <a:schemeClr val="bg1"/>
                </a:solidFill>
              </a:defRPr>
            </a:lvl1pPr>
          </a:lstStyle>
          <a:p>
            <a:r>
              <a:rPr lang="en-GB"/>
              <a:t>Click to edit title style</a:t>
            </a:r>
            <a:endParaRPr lang="en-US"/>
          </a:p>
        </p:txBody>
      </p:sp>
      <p:sp>
        <p:nvSpPr>
          <p:cNvPr id="8" name="Text Placeholder 15">
            <a:extLst>
              <a:ext uri="{FF2B5EF4-FFF2-40B4-BE49-F238E27FC236}">
                <a16:creationId xmlns:a16="http://schemas.microsoft.com/office/drawing/2014/main" id="{453583F9-AD78-7B95-5636-FB37CD8E5314}"/>
              </a:ext>
            </a:extLst>
          </p:cNvPr>
          <p:cNvSpPr>
            <a:spLocks noGrp="1"/>
          </p:cNvSpPr>
          <p:nvPr>
            <p:ph type="body" sz="quarter" idx="16"/>
          </p:nvPr>
        </p:nvSpPr>
        <p:spPr>
          <a:xfrm>
            <a:off x="707073" y="7139712"/>
            <a:ext cx="5616000" cy="1058267"/>
          </a:xfrm>
        </p:spPr>
        <p:txBody>
          <a:bodyPr anchor="t">
            <a:noAutofit/>
          </a:bodyPr>
          <a:lstStyle>
            <a:lvl1pPr marL="0" indent="0">
              <a:spcAft>
                <a:spcPts val="0"/>
              </a:spcAft>
              <a:buNone/>
              <a:defRPr sz="2200">
                <a:solidFill>
                  <a:schemeClr val="bg1"/>
                </a:solidFill>
                <a:latin typeface="+mn-lt"/>
              </a:defRPr>
            </a:lvl1pPr>
            <a:lvl2pPr marL="0" indent="0">
              <a:spcBef>
                <a:spcPts val="0"/>
              </a:spcBef>
              <a:buNone/>
              <a:defRPr sz="1350">
                <a:solidFill>
                  <a:schemeClr val="bg1"/>
                </a:solidFill>
                <a:latin typeface="+mj-lt"/>
              </a:defRPr>
            </a:lvl2pPr>
          </a:lstStyle>
          <a:p>
            <a:pPr lvl="0"/>
            <a:r>
              <a:rPr lang="en-US"/>
              <a:t>Edit Master text styles</a:t>
            </a:r>
          </a:p>
        </p:txBody>
      </p:sp>
      <p:sp>
        <p:nvSpPr>
          <p:cNvPr id="12" name="Rectangle 11">
            <a:extLst>
              <a:ext uri="{FF2B5EF4-FFF2-40B4-BE49-F238E27FC236}">
                <a16:creationId xmlns:a16="http://schemas.microsoft.com/office/drawing/2014/main" id="{99076FAD-7C61-0FD5-F8B0-EEC84EB4F234}"/>
              </a:ext>
            </a:extLst>
          </p:cNvPr>
          <p:cNvSpPr/>
          <p:nvPr userDrawn="1"/>
        </p:nvSpPr>
        <p:spPr>
          <a:xfrm>
            <a:off x="696942" y="7042484"/>
            <a:ext cx="17596800" cy="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14" name="Rectangle 13">
            <a:extLst>
              <a:ext uri="{FF2B5EF4-FFF2-40B4-BE49-F238E27FC236}">
                <a16:creationId xmlns:a16="http://schemas.microsoft.com/office/drawing/2014/main" id="{97FD433A-03DB-1B4F-CF4E-9EA7F1642B9F}"/>
              </a:ext>
            </a:extLst>
          </p:cNvPr>
          <p:cNvSpPr/>
          <p:nvPr userDrawn="1"/>
        </p:nvSpPr>
        <p:spPr>
          <a:xfrm>
            <a:off x="696942" y="1730806"/>
            <a:ext cx="17596800" cy="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74794269"/>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Layout 2 (Moss Green)">
    <p:bg>
      <p:bgPr>
        <a:solidFill>
          <a:schemeClr val="bg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A174850-04A9-29F5-8C8B-C2538511AC41}"/>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pic>
        <p:nvPicPr>
          <p:cNvPr id="13" name="Graphic 12">
            <a:extLst>
              <a:ext uri="{FF2B5EF4-FFF2-40B4-BE49-F238E27FC236}">
                <a16:creationId xmlns:a16="http://schemas.microsoft.com/office/drawing/2014/main" id="{88F01C27-E82A-0639-F2A6-273D6D4B75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6942" y="9694483"/>
            <a:ext cx="2727902" cy="573439"/>
          </a:xfrm>
          <a:prstGeom prst="rect">
            <a:avLst/>
          </a:prstGeom>
        </p:spPr>
      </p:pic>
      <p:sp>
        <p:nvSpPr>
          <p:cNvPr id="7" name="Title 1">
            <a:extLst>
              <a:ext uri="{FF2B5EF4-FFF2-40B4-BE49-F238E27FC236}">
                <a16:creationId xmlns:a16="http://schemas.microsoft.com/office/drawing/2014/main" id="{77992E43-81B6-3AE8-7764-0CA4B12FB66A}"/>
              </a:ext>
            </a:extLst>
          </p:cNvPr>
          <p:cNvSpPr>
            <a:spLocks noGrp="1"/>
          </p:cNvSpPr>
          <p:nvPr>
            <p:ph type="title" hasCustomPrompt="1"/>
          </p:nvPr>
        </p:nvSpPr>
        <p:spPr>
          <a:xfrm>
            <a:off x="707073" y="1817744"/>
            <a:ext cx="8820000" cy="4525073"/>
          </a:xfrm>
        </p:spPr>
        <p:txBody>
          <a:bodyPr anchor="t" anchorCtr="0">
            <a:noAutofit/>
          </a:bodyPr>
          <a:lstStyle>
            <a:lvl1pPr>
              <a:lnSpc>
                <a:spcPts val="9700"/>
              </a:lnSpc>
              <a:defRPr sz="8500">
                <a:solidFill>
                  <a:schemeClr val="bg1"/>
                </a:solidFill>
              </a:defRPr>
            </a:lvl1pPr>
          </a:lstStyle>
          <a:p>
            <a:r>
              <a:rPr lang="en-GB"/>
              <a:t>Click to edit title style</a:t>
            </a:r>
            <a:endParaRPr lang="en-US"/>
          </a:p>
        </p:txBody>
      </p:sp>
      <p:sp>
        <p:nvSpPr>
          <p:cNvPr id="20" name="Picture Placeholder 19">
            <a:extLst>
              <a:ext uri="{FF2B5EF4-FFF2-40B4-BE49-F238E27FC236}">
                <a16:creationId xmlns:a16="http://schemas.microsoft.com/office/drawing/2014/main" id="{2FCC9854-ED39-572A-7468-5251E59BFC9D}"/>
              </a:ext>
            </a:extLst>
          </p:cNvPr>
          <p:cNvSpPr>
            <a:spLocks noGrp="1"/>
          </p:cNvSpPr>
          <p:nvPr>
            <p:ph type="pic" sz="quarter" idx="13"/>
          </p:nvPr>
        </p:nvSpPr>
        <p:spPr>
          <a:xfrm>
            <a:off x="10226980" y="-1"/>
            <a:ext cx="8784000" cy="10690175"/>
          </a:xfrm>
          <a:custGeom>
            <a:avLst/>
            <a:gdLst>
              <a:gd name="connsiteX0" fmla="*/ 0 w 8784000"/>
              <a:gd name="connsiteY0" fmla="*/ 0 h 10690175"/>
              <a:gd name="connsiteX1" fmla="*/ 8784000 w 8784000"/>
              <a:gd name="connsiteY1" fmla="*/ 0 h 10690175"/>
              <a:gd name="connsiteX2" fmla="*/ 8784000 w 8784000"/>
              <a:gd name="connsiteY2" fmla="*/ 10690175 h 10690175"/>
              <a:gd name="connsiteX3" fmla="*/ 0 w 8784000"/>
              <a:gd name="connsiteY3" fmla="*/ 10690175 h 10690175"/>
              <a:gd name="connsiteX4" fmla="*/ 0 w 8784000"/>
              <a:gd name="connsiteY4" fmla="*/ 7071285 h 10690175"/>
              <a:gd name="connsiteX5" fmla="*/ 8066762 w 8784000"/>
              <a:gd name="connsiteY5" fmla="*/ 7071285 h 10690175"/>
              <a:gd name="connsiteX6" fmla="*/ 8066762 w 8784000"/>
              <a:gd name="connsiteY6" fmla="*/ 7042485 h 10690175"/>
              <a:gd name="connsiteX7" fmla="*/ 0 w 8784000"/>
              <a:gd name="connsiteY7" fmla="*/ 7042485 h 10690175"/>
              <a:gd name="connsiteX8" fmla="*/ 0 w 8784000"/>
              <a:gd name="connsiteY8" fmla="*/ 1759607 h 10690175"/>
              <a:gd name="connsiteX9" fmla="*/ 8066762 w 8784000"/>
              <a:gd name="connsiteY9" fmla="*/ 1759607 h 10690175"/>
              <a:gd name="connsiteX10" fmla="*/ 8066762 w 8784000"/>
              <a:gd name="connsiteY10" fmla="*/ 1730807 h 10690175"/>
              <a:gd name="connsiteX11" fmla="*/ 0 w 8784000"/>
              <a:gd name="connsiteY11" fmla="*/ 1730807 h 1069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4000" h="10690175">
                <a:moveTo>
                  <a:pt x="0" y="0"/>
                </a:moveTo>
                <a:lnTo>
                  <a:pt x="8784000" y="0"/>
                </a:lnTo>
                <a:lnTo>
                  <a:pt x="8784000" y="10690175"/>
                </a:lnTo>
                <a:lnTo>
                  <a:pt x="0" y="10690175"/>
                </a:lnTo>
                <a:lnTo>
                  <a:pt x="0" y="7071285"/>
                </a:lnTo>
                <a:lnTo>
                  <a:pt x="8066762" y="7071285"/>
                </a:lnTo>
                <a:lnTo>
                  <a:pt x="8066762" y="7042485"/>
                </a:lnTo>
                <a:lnTo>
                  <a:pt x="0" y="7042485"/>
                </a:lnTo>
                <a:lnTo>
                  <a:pt x="0" y="1759607"/>
                </a:lnTo>
                <a:lnTo>
                  <a:pt x="8066762" y="1759607"/>
                </a:lnTo>
                <a:lnTo>
                  <a:pt x="8066762" y="1730807"/>
                </a:lnTo>
                <a:lnTo>
                  <a:pt x="0" y="1730807"/>
                </a:lnTo>
                <a:close/>
              </a:path>
            </a:pathLst>
          </a:custGeom>
          <a:solidFill>
            <a:schemeClr val="accent6"/>
          </a:solidFill>
        </p:spPr>
        <p:txBody>
          <a:bodyPr wrap="square" anchor="ctr" anchorCtr="1">
            <a:noAutofit/>
          </a:bodyPr>
          <a:lstStyle>
            <a:lvl1pPr marL="0" indent="0">
              <a:buNone/>
              <a:defRPr sz="2400">
                <a:solidFill>
                  <a:schemeClr val="tx1"/>
                </a:solidFill>
              </a:defRPr>
            </a:lvl1pPr>
          </a:lstStyle>
          <a:p>
            <a:r>
              <a:rPr lang="en-US"/>
              <a:t>Click icon to add picture</a:t>
            </a:r>
            <a:endParaRPr lang="en-GB"/>
          </a:p>
        </p:txBody>
      </p:sp>
      <p:sp>
        <p:nvSpPr>
          <p:cNvPr id="21" name="Rectangle 20">
            <a:extLst>
              <a:ext uri="{FF2B5EF4-FFF2-40B4-BE49-F238E27FC236}">
                <a16:creationId xmlns:a16="http://schemas.microsoft.com/office/drawing/2014/main" id="{8B1B0909-7B14-C743-7970-B131C15732AB}"/>
              </a:ext>
            </a:extLst>
          </p:cNvPr>
          <p:cNvSpPr/>
          <p:nvPr userDrawn="1"/>
        </p:nvSpPr>
        <p:spPr>
          <a:xfrm>
            <a:off x="696942" y="7042484"/>
            <a:ext cx="17596800" cy="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22" name="Rectangle 21">
            <a:extLst>
              <a:ext uri="{FF2B5EF4-FFF2-40B4-BE49-F238E27FC236}">
                <a16:creationId xmlns:a16="http://schemas.microsoft.com/office/drawing/2014/main" id="{46E3AA42-3CD3-3FB6-57CA-A40C18A64ADE}"/>
              </a:ext>
            </a:extLst>
          </p:cNvPr>
          <p:cNvSpPr/>
          <p:nvPr userDrawn="1"/>
        </p:nvSpPr>
        <p:spPr>
          <a:xfrm>
            <a:off x="696942" y="1730806"/>
            <a:ext cx="17596800" cy="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2" name="Text Placeholder 15">
            <a:extLst>
              <a:ext uri="{FF2B5EF4-FFF2-40B4-BE49-F238E27FC236}">
                <a16:creationId xmlns:a16="http://schemas.microsoft.com/office/drawing/2014/main" id="{90985D2C-66A4-C812-8762-2EE0D883BD12}"/>
              </a:ext>
            </a:extLst>
          </p:cNvPr>
          <p:cNvSpPr>
            <a:spLocks noGrp="1"/>
          </p:cNvSpPr>
          <p:nvPr>
            <p:ph type="body" sz="quarter" idx="16"/>
          </p:nvPr>
        </p:nvSpPr>
        <p:spPr>
          <a:xfrm>
            <a:off x="707073" y="7139712"/>
            <a:ext cx="5616000" cy="1058267"/>
          </a:xfrm>
        </p:spPr>
        <p:txBody>
          <a:bodyPr anchor="t">
            <a:noAutofit/>
          </a:bodyPr>
          <a:lstStyle>
            <a:lvl1pPr marL="0" indent="0">
              <a:spcAft>
                <a:spcPts val="0"/>
              </a:spcAft>
              <a:buNone/>
              <a:defRPr sz="2200">
                <a:solidFill>
                  <a:schemeClr val="bg1"/>
                </a:solidFill>
                <a:latin typeface="+mn-lt"/>
              </a:defRPr>
            </a:lvl1pPr>
            <a:lvl2pPr marL="0" indent="0">
              <a:spcBef>
                <a:spcPts val="0"/>
              </a:spcBef>
              <a:buNone/>
              <a:defRPr sz="1350">
                <a:solidFill>
                  <a:schemeClr val="bg1"/>
                </a:solidFill>
                <a:latin typeface="+mj-lt"/>
              </a:defRPr>
            </a:lvl2pPr>
          </a:lstStyle>
          <a:p>
            <a:pPr lvl="0"/>
            <a:r>
              <a:rPr lang="en-US"/>
              <a:t>Edit Master text styles</a:t>
            </a:r>
          </a:p>
        </p:txBody>
      </p:sp>
      <p:sp>
        <p:nvSpPr>
          <p:cNvPr id="3" name="TextBox 2">
            <a:extLst>
              <a:ext uri="{FF2B5EF4-FFF2-40B4-BE49-F238E27FC236}">
                <a16:creationId xmlns:a16="http://schemas.microsoft.com/office/drawing/2014/main" id="{179F730E-18B7-3A37-38F9-1B5BED98094F}"/>
              </a:ext>
            </a:extLst>
          </p:cNvPr>
          <p:cNvSpPr txBox="1"/>
          <p:nvPr userDrawn="1"/>
        </p:nvSpPr>
        <p:spPr>
          <a:xfrm>
            <a:off x="468923" y="8721969"/>
            <a:ext cx="0" cy="0"/>
          </a:xfrm>
          <a:prstGeom prst="rect">
            <a:avLst/>
          </a:prstGeom>
          <a:noFill/>
        </p:spPr>
        <p:txBody>
          <a:bodyPr wrap="none" lIns="0" tIns="0" rIns="0" bIns="0" rtlCol="0">
            <a:noAutofit/>
          </a:bodyPr>
          <a:lstStyle/>
          <a:p>
            <a:pPr algn="l"/>
            <a:endParaRPr lang="en-US" sz="1100"/>
          </a:p>
        </p:txBody>
      </p:sp>
    </p:spTree>
    <p:extLst>
      <p:ext uri="{BB962C8B-B14F-4D97-AF65-F5344CB8AC3E}">
        <p14:creationId xmlns:p14="http://schemas.microsoft.com/office/powerpoint/2010/main" val="3535564680"/>
      </p:ext>
    </p:extLst>
  </p:cSld>
  <p:clrMapOvr>
    <a:masterClrMapping/>
  </p:clrMapOvr>
  <p:extLst>
    <p:ext uri="{DCECCB84-F9BA-43D5-87BE-67443E8EF086}">
      <p15:sldGuideLst xmlns:p15="http://schemas.microsoft.com/office/powerpoint/2012/main">
        <p15:guide id="1" orient="horz" pos="3367">
          <p15:clr>
            <a:srgbClr val="FBAE40"/>
          </p15:clr>
        </p15:guide>
        <p15:guide id="2" pos="59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 points x 2_dark backgroun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2BA44B-BA4F-C0E3-BC82-1BD3D2A6A251}"/>
              </a:ext>
            </a:extLst>
          </p:cNvPr>
          <p:cNvSpPr/>
          <p:nvPr userDrawn="1"/>
        </p:nvSpPr>
        <p:spPr>
          <a:xfrm>
            <a:off x="705600" y="9493281"/>
            <a:ext cx="17740542"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8" name="TextBox 7">
            <a:extLst>
              <a:ext uri="{FF2B5EF4-FFF2-40B4-BE49-F238E27FC236}">
                <a16:creationId xmlns:a16="http://schemas.microsoft.com/office/drawing/2014/main" id="{088F740A-C220-C4F4-B6E1-2279EF367C67}"/>
              </a:ext>
            </a:extLst>
          </p:cNvPr>
          <p:cNvSpPr txBox="1"/>
          <p:nvPr userDrawn="1"/>
        </p:nvSpPr>
        <p:spPr>
          <a:xfrm>
            <a:off x="7489371" y="2373086"/>
            <a:ext cx="0" cy="0"/>
          </a:xfrm>
          <a:prstGeom prst="rect">
            <a:avLst/>
          </a:prstGeom>
          <a:noFill/>
        </p:spPr>
        <p:txBody>
          <a:bodyPr wrap="none" lIns="0" tIns="0" rIns="0" bIns="0" rtlCol="0">
            <a:noAutofit/>
          </a:bodyPr>
          <a:lstStyle/>
          <a:p>
            <a:pPr algn="l"/>
            <a:endParaRPr lang="en-US" sz="1100"/>
          </a:p>
        </p:txBody>
      </p:sp>
      <p:sp>
        <p:nvSpPr>
          <p:cNvPr id="9" name="TextBox 8">
            <a:extLst>
              <a:ext uri="{FF2B5EF4-FFF2-40B4-BE49-F238E27FC236}">
                <a16:creationId xmlns:a16="http://schemas.microsoft.com/office/drawing/2014/main" id="{5D56C438-53FD-33AA-734F-7A60C4E412D3}"/>
              </a:ext>
            </a:extLst>
          </p:cNvPr>
          <p:cNvSpPr txBox="1"/>
          <p:nvPr userDrawn="1"/>
        </p:nvSpPr>
        <p:spPr>
          <a:xfrm>
            <a:off x="7315200" y="3614057"/>
            <a:ext cx="0" cy="0"/>
          </a:xfrm>
          <a:prstGeom prst="rect">
            <a:avLst/>
          </a:prstGeom>
          <a:noFill/>
        </p:spPr>
        <p:txBody>
          <a:bodyPr wrap="none" lIns="0" tIns="0" rIns="0" bIns="0" rtlCol="0">
            <a:noAutofit/>
          </a:bodyPr>
          <a:lstStyle/>
          <a:p>
            <a:pPr algn="l"/>
            <a:endParaRPr lang="en-US" sz="1100"/>
          </a:p>
        </p:txBody>
      </p:sp>
      <p:sp>
        <p:nvSpPr>
          <p:cNvPr id="10" name="Rectangle 9">
            <a:extLst>
              <a:ext uri="{FF2B5EF4-FFF2-40B4-BE49-F238E27FC236}">
                <a16:creationId xmlns:a16="http://schemas.microsoft.com/office/drawing/2014/main" id="{21C7F763-41D4-2521-8BAC-1F68FDE8C201}"/>
              </a:ext>
            </a:extLst>
          </p:cNvPr>
          <p:cNvSpPr/>
          <p:nvPr userDrawn="1"/>
        </p:nvSpPr>
        <p:spPr>
          <a:xfrm>
            <a:off x="696942" y="1730806"/>
            <a:ext cx="175968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solidFill>
                <a:schemeClr val="bg1"/>
              </a:solidFill>
            </a:endParaRPr>
          </a:p>
        </p:txBody>
      </p:sp>
      <p:sp>
        <p:nvSpPr>
          <p:cNvPr id="17" name="Text Placeholder 9">
            <a:extLst>
              <a:ext uri="{FF2B5EF4-FFF2-40B4-BE49-F238E27FC236}">
                <a16:creationId xmlns:a16="http://schemas.microsoft.com/office/drawing/2014/main" id="{89535EB5-9F6E-7E7A-FA8E-F6A67CD855F0}"/>
              </a:ext>
            </a:extLst>
          </p:cNvPr>
          <p:cNvSpPr>
            <a:spLocks noGrp="1"/>
          </p:cNvSpPr>
          <p:nvPr>
            <p:ph type="body" sz="quarter" idx="10"/>
          </p:nvPr>
        </p:nvSpPr>
        <p:spPr>
          <a:xfrm>
            <a:off x="707073" y="186690"/>
            <a:ext cx="6331902" cy="777240"/>
          </a:xfrm>
        </p:spPr>
        <p:txBody>
          <a:bodyPr anchor="ctr"/>
          <a:lstStyle>
            <a:lvl1pPr>
              <a:defRPr sz="3600">
                <a:solidFill>
                  <a:schemeClr val="bg1"/>
                </a:solidFill>
                <a:latin typeface="+mj-lt"/>
              </a:defRPr>
            </a:lvl1pPr>
          </a:lstStyle>
          <a:p>
            <a:pPr lvl="0"/>
            <a:r>
              <a:rPr lang="en-US"/>
              <a:t>Edit Master text styles</a:t>
            </a:r>
          </a:p>
        </p:txBody>
      </p:sp>
      <p:sp>
        <p:nvSpPr>
          <p:cNvPr id="21" name="Title 20">
            <a:extLst>
              <a:ext uri="{FF2B5EF4-FFF2-40B4-BE49-F238E27FC236}">
                <a16:creationId xmlns:a16="http://schemas.microsoft.com/office/drawing/2014/main" id="{C144139A-DB05-BF86-BAB1-5431897A0C8C}"/>
              </a:ext>
            </a:extLst>
          </p:cNvPr>
          <p:cNvSpPr>
            <a:spLocks noGrp="1"/>
          </p:cNvSpPr>
          <p:nvPr>
            <p:ph type="title"/>
          </p:nvPr>
        </p:nvSpPr>
        <p:spPr>
          <a:xfrm>
            <a:off x="705600" y="2064009"/>
            <a:ext cx="16292533" cy="830997"/>
          </a:xfrm>
        </p:spPr>
        <p:txBody>
          <a:bodyPr/>
          <a:lstStyle>
            <a:lvl1pPr>
              <a:defRPr sz="6000">
                <a:solidFill>
                  <a:schemeClr val="tx2"/>
                </a:solidFill>
              </a:defRPr>
            </a:lvl1pPr>
          </a:lstStyle>
          <a:p>
            <a:r>
              <a:rPr lang="en-US"/>
              <a:t>Click to edit Master title style</a:t>
            </a:r>
            <a:endParaRPr lang="en-GB"/>
          </a:p>
        </p:txBody>
      </p:sp>
      <p:sp>
        <p:nvSpPr>
          <p:cNvPr id="23" name="Text Placeholder 22">
            <a:extLst>
              <a:ext uri="{FF2B5EF4-FFF2-40B4-BE49-F238E27FC236}">
                <a16:creationId xmlns:a16="http://schemas.microsoft.com/office/drawing/2014/main" id="{8D738511-BD2F-5631-6B51-C913657FFAE1}"/>
              </a:ext>
            </a:extLst>
          </p:cNvPr>
          <p:cNvSpPr>
            <a:spLocks noGrp="1"/>
          </p:cNvSpPr>
          <p:nvPr>
            <p:ph type="body" sz="quarter" idx="19"/>
          </p:nvPr>
        </p:nvSpPr>
        <p:spPr>
          <a:xfrm>
            <a:off x="705600" y="3164941"/>
            <a:ext cx="16292533" cy="1200582"/>
          </a:xfrm>
        </p:spPr>
        <p:txBody>
          <a:bodyPr>
            <a:noAutofit/>
          </a:bodyPr>
          <a:lstStyle>
            <a:lvl1pPr>
              <a:defRPr lang="en-US" sz="3600" kern="1200" dirty="0" smtClean="0">
                <a:solidFill>
                  <a:schemeClr val="bg1"/>
                </a:solidFill>
                <a:latin typeface="+mj-lt"/>
                <a:ea typeface="+mn-ea"/>
                <a:cs typeface="+mn-cs"/>
              </a:defRPr>
            </a:lvl1pPr>
            <a:lvl2pPr marL="0" indent="0">
              <a:buNone/>
              <a:defRPr/>
            </a:lvl2pPr>
          </a:lstStyle>
          <a:p>
            <a:pPr lvl="0"/>
            <a:r>
              <a:rPr lang="en-US"/>
              <a:t>Edit Master text styles</a:t>
            </a:r>
          </a:p>
        </p:txBody>
      </p:sp>
      <p:sp>
        <p:nvSpPr>
          <p:cNvPr id="2" name="Text Placeholder 24">
            <a:extLst>
              <a:ext uri="{FF2B5EF4-FFF2-40B4-BE49-F238E27FC236}">
                <a16:creationId xmlns:a16="http://schemas.microsoft.com/office/drawing/2014/main" id="{2A15BF0A-C1AA-B5B2-D7FE-A94C9E877BF7}"/>
              </a:ext>
            </a:extLst>
          </p:cNvPr>
          <p:cNvSpPr>
            <a:spLocks noGrp="1"/>
          </p:cNvSpPr>
          <p:nvPr>
            <p:ph type="body" sz="quarter" idx="20"/>
          </p:nvPr>
        </p:nvSpPr>
        <p:spPr>
          <a:xfrm>
            <a:off x="705601" y="4593150"/>
            <a:ext cx="16292532" cy="4367857"/>
          </a:xfrm>
        </p:spPr>
        <p:txBody>
          <a:bodyPr numCol="2" spcCol="540000"/>
          <a:lstStyle>
            <a:lvl1pPr marL="342900" indent="-342900">
              <a:spcAft>
                <a:spcPts val="2400"/>
              </a:spcAft>
              <a:buFont typeface="Arial" panose="020B0604020202020204" pitchFamily="34" charset="0"/>
              <a:buChar char="•"/>
              <a:defRPr sz="2000">
                <a:solidFill>
                  <a:schemeClr val="bg1"/>
                </a:solidFill>
              </a:defRPr>
            </a:lvl1pPr>
            <a:lvl2pPr>
              <a:defRPr sz="2000"/>
            </a:lvl2pPr>
            <a:lvl3pPr>
              <a:defRPr sz="2000"/>
            </a:lvl3pPr>
            <a:lvl4pPr>
              <a:defRPr sz="2000"/>
            </a:lvl4pPr>
            <a:lvl5pPr>
              <a:defRPr sz="2000"/>
            </a:lvl5pPr>
          </a:lstStyle>
          <a:p>
            <a:pPr lvl="0"/>
            <a:r>
              <a:rPr lang="en-US"/>
              <a:t>Edit Master text styles</a:t>
            </a:r>
          </a:p>
        </p:txBody>
      </p:sp>
    </p:spTree>
    <p:extLst>
      <p:ext uri="{BB962C8B-B14F-4D97-AF65-F5344CB8AC3E}">
        <p14:creationId xmlns:p14="http://schemas.microsoft.com/office/powerpoint/2010/main" val="271818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8" name="Title 18">
            <a:extLst>
              <a:ext uri="{FF2B5EF4-FFF2-40B4-BE49-F238E27FC236}">
                <a16:creationId xmlns:a16="http://schemas.microsoft.com/office/drawing/2014/main" id="{03402805-D6C9-F68F-1005-A378720B4D70}"/>
              </a:ext>
            </a:extLst>
          </p:cNvPr>
          <p:cNvSpPr>
            <a:spLocks noGrp="1"/>
          </p:cNvSpPr>
          <p:nvPr>
            <p:ph type="title" hasCustomPrompt="1"/>
          </p:nvPr>
        </p:nvSpPr>
        <p:spPr>
          <a:xfrm>
            <a:off x="707073" y="3627922"/>
            <a:ext cx="17596800" cy="1371145"/>
          </a:xfrm>
        </p:spPr>
        <p:txBody>
          <a:bodyPr anchor="t"/>
          <a:lstStyle>
            <a:lvl1pPr>
              <a:defRPr sz="9900">
                <a:solidFill>
                  <a:schemeClr val="bg2"/>
                </a:solidFill>
              </a:defRPr>
            </a:lvl1pPr>
          </a:lstStyle>
          <a:p>
            <a:r>
              <a:rPr lang="en-GB"/>
              <a:t>Click to add text</a:t>
            </a:r>
          </a:p>
        </p:txBody>
      </p:sp>
      <p:sp>
        <p:nvSpPr>
          <p:cNvPr id="9" name="Rectangle 8">
            <a:extLst>
              <a:ext uri="{FF2B5EF4-FFF2-40B4-BE49-F238E27FC236}">
                <a16:creationId xmlns:a16="http://schemas.microsoft.com/office/drawing/2014/main" id="{792168A6-C776-C415-CD4B-2B33A7F9E968}"/>
              </a:ext>
            </a:extLst>
          </p:cNvPr>
          <p:cNvSpPr/>
          <p:nvPr userDrawn="1"/>
        </p:nvSpPr>
        <p:spPr>
          <a:xfrm>
            <a:off x="705600" y="9493281"/>
            <a:ext cx="17740542" cy="1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11" name="Text Placeholder 9">
            <a:extLst>
              <a:ext uri="{FF2B5EF4-FFF2-40B4-BE49-F238E27FC236}">
                <a16:creationId xmlns:a16="http://schemas.microsoft.com/office/drawing/2014/main" id="{4C4FA339-8B4D-FB55-B705-CE94DC4AC3D7}"/>
              </a:ext>
            </a:extLst>
          </p:cNvPr>
          <p:cNvSpPr>
            <a:spLocks noGrp="1"/>
          </p:cNvSpPr>
          <p:nvPr>
            <p:ph type="body" sz="quarter" idx="10"/>
          </p:nvPr>
        </p:nvSpPr>
        <p:spPr>
          <a:xfrm>
            <a:off x="707073" y="186690"/>
            <a:ext cx="6331902" cy="777240"/>
          </a:xfrm>
        </p:spPr>
        <p:txBody>
          <a:bodyPr anchor="ctr"/>
          <a:lstStyle>
            <a:lvl1pPr>
              <a:defRPr sz="3600">
                <a:solidFill>
                  <a:schemeClr val="tx1"/>
                </a:solidFill>
                <a:latin typeface="+mj-lt"/>
              </a:defRPr>
            </a:lvl1pPr>
          </a:lstStyle>
          <a:p>
            <a:pPr lvl="0"/>
            <a:r>
              <a:rPr lang="en-US"/>
              <a:t>Edit Master text styles</a:t>
            </a:r>
          </a:p>
        </p:txBody>
      </p:sp>
      <p:sp>
        <p:nvSpPr>
          <p:cNvPr id="13" name="Rectangle 12">
            <a:extLst>
              <a:ext uri="{FF2B5EF4-FFF2-40B4-BE49-F238E27FC236}">
                <a16:creationId xmlns:a16="http://schemas.microsoft.com/office/drawing/2014/main" id="{ED5C4678-3E51-CCE0-42C6-C236CBF1556D}"/>
              </a:ext>
            </a:extLst>
          </p:cNvPr>
          <p:cNvSpPr/>
          <p:nvPr userDrawn="1"/>
        </p:nvSpPr>
        <p:spPr>
          <a:xfrm>
            <a:off x="696942" y="1730806"/>
            <a:ext cx="17596800" cy="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6" name="Text Placeholder 5">
            <a:extLst>
              <a:ext uri="{FF2B5EF4-FFF2-40B4-BE49-F238E27FC236}">
                <a16:creationId xmlns:a16="http://schemas.microsoft.com/office/drawing/2014/main" id="{CFEC3CFB-05ED-103F-E889-DD5C2FFD369F}"/>
              </a:ext>
            </a:extLst>
          </p:cNvPr>
          <p:cNvSpPr>
            <a:spLocks noGrp="1"/>
          </p:cNvSpPr>
          <p:nvPr>
            <p:ph type="body" sz="quarter" idx="11"/>
          </p:nvPr>
        </p:nvSpPr>
        <p:spPr>
          <a:xfrm>
            <a:off x="707073" y="7058025"/>
            <a:ext cx="17739069" cy="542288"/>
          </a:xfrm>
        </p:spPr>
        <p:txBody>
          <a:bodyPr anchor="b"/>
          <a:lstStyle>
            <a:lvl1pPr>
              <a:defRPr sz="3000">
                <a:solidFill>
                  <a:schemeClr val="bg2"/>
                </a:solidFill>
              </a:defRPr>
            </a:lvl1pPr>
            <a:lvl2pPr>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a:t>Edit Master text styles</a:t>
            </a:r>
          </a:p>
        </p:txBody>
      </p:sp>
      <p:sp>
        <p:nvSpPr>
          <p:cNvPr id="10" name="Text Placeholder 7">
            <a:extLst>
              <a:ext uri="{FF2B5EF4-FFF2-40B4-BE49-F238E27FC236}">
                <a16:creationId xmlns:a16="http://schemas.microsoft.com/office/drawing/2014/main" id="{E1949093-DA40-62CC-7FE8-3BAA12033FAC}"/>
              </a:ext>
            </a:extLst>
          </p:cNvPr>
          <p:cNvSpPr>
            <a:spLocks noGrp="1"/>
          </p:cNvSpPr>
          <p:nvPr>
            <p:ph type="body" sz="quarter" idx="39"/>
          </p:nvPr>
        </p:nvSpPr>
        <p:spPr>
          <a:xfrm>
            <a:off x="707073" y="8241367"/>
            <a:ext cx="6509411" cy="399622"/>
          </a:xfrm>
        </p:spPr>
        <p:txBody>
          <a:bodyPr anchor="ctr"/>
          <a:lstStyle>
            <a:lvl1pPr marL="0" indent="0">
              <a:spcAft>
                <a:spcPts val="0"/>
              </a:spcAft>
              <a:buFont typeface="Arial" panose="020B0604020202020204" pitchFamily="34" charset="0"/>
              <a:buNone/>
              <a:defRPr sz="3200">
                <a:solidFill>
                  <a:schemeClr val="bg2"/>
                </a:solidFill>
                <a:latin typeface="+mj-lt"/>
              </a:defRPr>
            </a:lvl1pPr>
            <a:lvl2pPr marL="0" indent="0">
              <a:spcAft>
                <a:spcPts val="0"/>
              </a:spcAft>
              <a:buNone/>
              <a:defRPr sz="3600">
                <a:latin typeface="+mj-lt"/>
              </a:defRPr>
            </a:lvl2pPr>
            <a:lvl3pPr marL="0" indent="0">
              <a:spcAft>
                <a:spcPts val="0"/>
              </a:spcAft>
              <a:buNone/>
              <a:defRPr sz="3600">
                <a:latin typeface="+mj-lt"/>
              </a:defRPr>
            </a:lvl3pPr>
            <a:lvl4pPr marL="0" indent="0">
              <a:spcAft>
                <a:spcPts val="0"/>
              </a:spcAft>
              <a:buNone/>
              <a:defRPr sz="3600">
                <a:latin typeface="+mj-lt"/>
              </a:defRPr>
            </a:lvl4pPr>
            <a:lvl5pPr marL="0" indent="0">
              <a:spcAft>
                <a:spcPts val="0"/>
              </a:spcAft>
              <a:buNone/>
              <a:defRPr sz="3600">
                <a:latin typeface="+mj-lt"/>
              </a:defRPr>
            </a:lvl5pPr>
          </a:lstStyle>
          <a:p>
            <a:pPr lvl="0"/>
            <a:r>
              <a:rPr lang="en-US"/>
              <a:t>Edit Master text styles</a:t>
            </a:r>
          </a:p>
        </p:txBody>
      </p:sp>
      <p:sp>
        <p:nvSpPr>
          <p:cNvPr id="12" name="Text Placeholder 15">
            <a:extLst>
              <a:ext uri="{FF2B5EF4-FFF2-40B4-BE49-F238E27FC236}">
                <a16:creationId xmlns:a16="http://schemas.microsoft.com/office/drawing/2014/main" id="{765E9375-6705-0C9B-DC3C-917D95880A83}"/>
              </a:ext>
            </a:extLst>
          </p:cNvPr>
          <p:cNvSpPr>
            <a:spLocks noGrp="1"/>
          </p:cNvSpPr>
          <p:nvPr>
            <p:ph type="body" sz="quarter" idx="42"/>
          </p:nvPr>
        </p:nvSpPr>
        <p:spPr>
          <a:xfrm>
            <a:off x="707073" y="8715143"/>
            <a:ext cx="6509412" cy="315438"/>
          </a:xfrm>
        </p:spPr>
        <p:txBody>
          <a:bodyPr anchor="t">
            <a:noAutofit/>
          </a:bodyPr>
          <a:lstStyle>
            <a:lvl1pPr marL="0" indent="0">
              <a:buNone/>
              <a:defRPr sz="2000">
                <a:solidFill>
                  <a:schemeClr val="bg2"/>
                </a:solidFill>
                <a:latin typeface="+mj-lt"/>
              </a:defRPr>
            </a:lvl1pPr>
            <a:lvl2pPr marL="0" indent="0">
              <a:spcBef>
                <a:spcPts val="0"/>
              </a:spcBef>
              <a:buNone/>
              <a:defRPr sz="1350">
                <a:solidFill>
                  <a:schemeClr val="bg1"/>
                </a:solidFill>
                <a:latin typeface="+mj-lt"/>
              </a:defRPr>
            </a:lvl2pPr>
          </a:lstStyle>
          <a:p>
            <a:pPr lvl="0"/>
            <a:r>
              <a:rPr lang="en-US"/>
              <a:t>Edit Master text styles</a:t>
            </a:r>
          </a:p>
        </p:txBody>
      </p:sp>
      <p:sp>
        <p:nvSpPr>
          <p:cNvPr id="15" name="TextBox 14">
            <a:extLst>
              <a:ext uri="{FF2B5EF4-FFF2-40B4-BE49-F238E27FC236}">
                <a16:creationId xmlns:a16="http://schemas.microsoft.com/office/drawing/2014/main" id="{33C6C81F-F1EF-960F-CA00-93A2382ADACC}"/>
              </a:ext>
            </a:extLst>
          </p:cNvPr>
          <p:cNvSpPr txBox="1"/>
          <p:nvPr userDrawn="1"/>
        </p:nvSpPr>
        <p:spPr>
          <a:xfrm>
            <a:off x="585788" y="1876860"/>
            <a:ext cx="2543175" cy="1580715"/>
          </a:xfrm>
          <a:prstGeom prst="rect">
            <a:avLst/>
          </a:prstGeom>
          <a:noFill/>
        </p:spPr>
        <p:txBody>
          <a:bodyPr wrap="square" lIns="0" tIns="0" rIns="0" bIns="0" rtlCol="0">
            <a:noAutofit/>
          </a:bodyPr>
          <a:lstStyle/>
          <a:p>
            <a:pPr algn="l"/>
            <a:r>
              <a:rPr lang="en-GB" sz="23000">
                <a:solidFill>
                  <a:schemeClr val="bg2"/>
                </a:solidFill>
                <a:latin typeface="+mj-lt"/>
              </a:rPr>
              <a:t>“</a:t>
            </a:r>
          </a:p>
        </p:txBody>
      </p:sp>
    </p:spTree>
    <p:extLst>
      <p:ext uri="{BB962C8B-B14F-4D97-AF65-F5344CB8AC3E}">
        <p14:creationId xmlns:p14="http://schemas.microsoft.com/office/powerpoint/2010/main" val="384668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5600" y="616209"/>
            <a:ext cx="16292533" cy="747897"/>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704806" y="1809652"/>
            <a:ext cx="17595937" cy="826595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351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902" r:id="rId3"/>
    <p:sldLayoutId id="2147483992" r:id="rId4"/>
    <p:sldLayoutId id="2147483993" r:id="rId5"/>
    <p:sldLayoutId id="2147483865" r:id="rId6"/>
    <p:sldLayoutId id="2147483866" r:id="rId7"/>
    <p:sldLayoutId id="2147484007" r:id="rId8"/>
    <p:sldLayoutId id="2147484010" r:id="rId9"/>
    <p:sldLayoutId id="2147484014" r:id="rId10"/>
    <p:sldLayoutId id="2147483895" r:id="rId11"/>
    <p:sldLayoutId id="2147483867" r:id="rId12"/>
    <p:sldLayoutId id="2147483875" r:id="rId13"/>
    <p:sldLayoutId id="2147483889" r:id="rId14"/>
    <p:sldLayoutId id="2147483893" r:id="rId15"/>
    <p:sldLayoutId id="2147483884" r:id="rId16"/>
    <p:sldLayoutId id="2147483863" r:id="rId17"/>
    <p:sldLayoutId id="2147484015" r:id="rId18"/>
  </p:sldLayoutIdLst>
  <p:hf hdr="0" ftr="0" dt="0"/>
  <p:txStyles>
    <p:titleStyle>
      <a:lvl1pPr algn="l" defTabSz="755934"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180000" indent="-180000" algn="l" defTabSz="755934"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360000" indent="-180000" algn="l" defTabSz="755934"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540000" indent="-180000" algn="l" defTabSz="755934"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720000" indent="-180000" algn="l" defTabSz="755934"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5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hyperlink" Target="https://www.linkedin.com/in/karl-lokko-92696088/" TargetMode="Externa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hyperlink" Target="mailto:diversityandinclusion@howdengrp.com" TargetMode="External"/><Relationship Id="rId3" Type="http://schemas.openxmlformats.org/officeDocument/2006/relationships/hyperlink" Target="https://hyperiongrp.workplace.com/work/knowledge/2857685484362941" TargetMode="External"/><Relationship Id="rId7" Type="http://schemas.openxmlformats.org/officeDocument/2006/relationships/hyperlink" Target="https://healthassuredeap.co.uk/" TargetMode="External"/><Relationship Id="rId2" Type="http://schemas.openxmlformats.org/officeDocument/2006/relationships/hyperlink" Target="http://intranet1/intranet/hr_wellbeing" TargetMode="External"/><Relationship Id="rId1" Type="http://schemas.openxmlformats.org/officeDocument/2006/relationships/slideLayout" Target="../slideLayouts/slideLayout16.xml"/><Relationship Id="rId6" Type="http://schemas.openxmlformats.org/officeDocument/2006/relationships/hyperlink" Target="https://wd3.myworkday.com/hyperiongrp/d/task/1422$2493.htmld" TargetMode="External"/><Relationship Id="rId5" Type="http://schemas.openxmlformats.org/officeDocument/2006/relationships/hyperlink" Target="https://www.therewardhub.com/app/#/howdengroupholdings/home" TargetMode="External"/><Relationship Id="rId10" Type="http://schemas.openxmlformats.org/officeDocument/2006/relationships/hyperlink" Target="https://www.diveinfestival.com/" TargetMode="External"/><Relationship Id="rId4" Type="http://schemas.openxmlformats.org/officeDocument/2006/relationships/hyperlink" Target="https://wd3.myworkday.com/hyperiongrp/learning" TargetMode="External"/><Relationship Id="rId9" Type="http://schemas.openxmlformats.org/officeDocument/2006/relationships/hyperlink" Target="https://hyperiongrp.workplace.com/groups/131721508842944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2EF_1914140C.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ants carrying a piece of paper&#10;&#10;Description automatically generated">
            <a:extLst>
              <a:ext uri="{FF2B5EF4-FFF2-40B4-BE49-F238E27FC236}">
                <a16:creationId xmlns:a16="http://schemas.microsoft.com/office/drawing/2014/main" id="{F6B11DA1-08B0-B2AD-43C4-72F6A902F266}"/>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a:prstGeom prst="rect">
            <a:avLst/>
          </a:prstGeom>
        </p:spPr>
      </p:pic>
      <p:sp>
        <p:nvSpPr>
          <p:cNvPr id="5" name="Text Placeholder 4">
            <a:extLst>
              <a:ext uri="{FF2B5EF4-FFF2-40B4-BE49-F238E27FC236}">
                <a16:creationId xmlns:a16="http://schemas.microsoft.com/office/drawing/2014/main" id="{85A68563-40D6-018B-E30C-AD803A90696C}"/>
              </a:ext>
            </a:extLst>
          </p:cNvPr>
          <p:cNvSpPr>
            <a:spLocks noGrp="1"/>
          </p:cNvSpPr>
          <p:nvPr>
            <p:ph type="body" sz="quarter" idx="10"/>
          </p:nvPr>
        </p:nvSpPr>
        <p:spPr>
          <a:xfrm>
            <a:off x="609102" y="393519"/>
            <a:ext cx="6331902" cy="777240"/>
          </a:xfrm>
        </p:spPr>
        <p:txBody>
          <a:bodyPr/>
          <a:lstStyle/>
          <a:p>
            <a:r>
              <a:rPr lang="en-GB"/>
              <a:t>Diversity Roundtables</a:t>
            </a:r>
          </a:p>
          <a:p>
            <a:r>
              <a:rPr lang="en-GB"/>
              <a:t>Rollout </a:t>
            </a:r>
          </a:p>
        </p:txBody>
      </p:sp>
    </p:spTree>
    <p:extLst>
      <p:ext uri="{BB962C8B-B14F-4D97-AF65-F5344CB8AC3E}">
        <p14:creationId xmlns:p14="http://schemas.microsoft.com/office/powerpoint/2010/main" val="14403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262" y="518095"/>
            <a:ext cx="17651090" cy="973509"/>
          </a:xfrm>
        </p:spPr>
        <p:txBody>
          <a:bodyPr/>
          <a:lstStyle/>
          <a:p>
            <a:r>
              <a:rPr lang="en-GB"/>
              <a:t>How to choose a speaker</a:t>
            </a:r>
          </a:p>
        </p:txBody>
      </p:sp>
      <p:sp>
        <p:nvSpPr>
          <p:cNvPr id="2" name="Rectangle 1"/>
          <p:cNvSpPr/>
          <p:nvPr/>
        </p:nvSpPr>
        <p:spPr>
          <a:xfrm>
            <a:off x="746262" y="2306721"/>
            <a:ext cx="11598138" cy="7109639"/>
          </a:xfrm>
          <a:prstGeom prst="rect">
            <a:avLst/>
          </a:prstGeom>
        </p:spPr>
        <p:txBody>
          <a:bodyPr wrap="square">
            <a:spAutoFit/>
          </a:bodyPr>
          <a:lstStyle/>
          <a:p>
            <a:r>
              <a:rPr lang="en-GB" sz="2400" b="1">
                <a:latin typeface="Arial" panose="020B0604020202020204" pitchFamily="34" charset="0"/>
              </a:rPr>
              <a:t>See them in action</a:t>
            </a:r>
            <a:r>
              <a:rPr lang="en-GB" sz="2400">
                <a:latin typeface="Arial" panose="020B0604020202020204" pitchFamily="34" charset="0"/>
              </a:rPr>
              <a:t> – a great way to determine if they are right for your event is to watch them speak in person or watch a recording of a talk they gave. </a:t>
            </a:r>
          </a:p>
          <a:p>
            <a:r>
              <a:rPr lang="en-GB" sz="2400">
                <a:latin typeface="Arial" panose="020B0604020202020204" pitchFamily="34" charset="0"/>
              </a:rPr>
              <a:t> </a:t>
            </a:r>
          </a:p>
          <a:p>
            <a:r>
              <a:rPr lang="en-GB" sz="2400" b="1">
                <a:latin typeface="Arial" panose="020B0604020202020204" pitchFamily="34" charset="0"/>
              </a:rPr>
              <a:t>Speak to them</a:t>
            </a:r>
            <a:r>
              <a:rPr lang="en-GB" sz="2400">
                <a:latin typeface="Arial" panose="020B0604020202020204" pitchFamily="34" charset="0"/>
              </a:rPr>
              <a:t> – having a conversation over Teams or in person allows you to ask them key questions and to get a feel as to how they carry themselves and how well you might work together. It’s also an opportunity for you to provide context about the event and Howden. You want a speaker that is interested in what we are doing at Howden and is thinking about how they can adapt their talk to make it more relevant to us.</a:t>
            </a:r>
          </a:p>
          <a:p>
            <a:r>
              <a:rPr lang="en-GB" sz="2400">
                <a:latin typeface="Arial" panose="020B0604020202020204" pitchFamily="34" charset="0"/>
              </a:rPr>
              <a:t>  </a:t>
            </a:r>
          </a:p>
          <a:p>
            <a:r>
              <a:rPr lang="en-GB" sz="2400" b="1">
                <a:latin typeface="Arial" panose="020B0604020202020204" pitchFamily="34" charset="0"/>
              </a:rPr>
              <a:t>Check out their online profile </a:t>
            </a:r>
            <a:r>
              <a:rPr lang="en-GB" sz="2400">
                <a:latin typeface="Arial" panose="020B0604020202020204" pitchFamily="34" charset="0"/>
              </a:rPr>
              <a:t>–  check out a speakers website, any recent articles and posts on social media. It is important that any speakers we invite align to our people first value and have not been involved in behaviour or discourse we would consider to be non inclusive.</a:t>
            </a:r>
          </a:p>
          <a:p>
            <a:endParaRPr lang="en-GB" sz="2400" b="1">
              <a:latin typeface="Arial" panose="020B0604020202020204" pitchFamily="34" charset="0"/>
            </a:endParaRPr>
          </a:p>
          <a:p>
            <a:r>
              <a:rPr lang="en-GB" sz="2400" b="1">
                <a:latin typeface="Arial" panose="020B0604020202020204" pitchFamily="34" charset="0"/>
              </a:rPr>
              <a:t>Cost </a:t>
            </a:r>
            <a:r>
              <a:rPr lang="en-GB" sz="2400">
                <a:latin typeface="Arial" panose="020B0604020202020204" pitchFamily="34" charset="0"/>
              </a:rPr>
              <a:t>– Speaker fees vary by location and profile of speaker. Before approaching a speaker directly, we advise researching average speaker costs in your region to get a sense of where their fee sits in relation to others.</a:t>
            </a:r>
          </a:p>
          <a:p>
            <a:endParaRPr lang="en-GB" sz="2400">
              <a:latin typeface="Arial" panose="020B0604020202020204" pitchFamily="34" charset="0"/>
            </a:endParaRPr>
          </a:p>
        </p:txBody>
      </p:sp>
      <p:pic>
        <p:nvPicPr>
          <p:cNvPr id="8" name="Picture 7" descr="A picture containing sketch, drawing, art, design&#10;&#10;Description automatically generated">
            <a:extLst>
              <a:ext uri="{FF2B5EF4-FFF2-40B4-BE49-F238E27FC236}">
                <a16:creationId xmlns:a16="http://schemas.microsoft.com/office/drawing/2014/main" id="{F1C3CD81-B38D-1FCC-D841-67CDD01219EE}"/>
              </a:ext>
            </a:extLst>
          </p:cNvPr>
          <p:cNvPicPr>
            <a:picLocks noChangeAspect="1"/>
          </p:cNvPicPr>
          <p:nvPr/>
        </p:nvPicPr>
        <p:blipFill>
          <a:blip r:embed="rId2">
            <a:duotone>
              <a:prstClr val="black"/>
              <a:srgbClr val="D9C3A5">
                <a:tint val="50000"/>
                <a:satMod val="180000"/>
              </a:srgbClr>
            </a:duotone>
          </a:blip>
          <a:stretch>
            <a:fillRect/>
          </a:stretch>
        </p:blipFill>
        <p:spPr>
          <a:xfrm>
            <a:off x="13092036" y="2626444"/>
            <a:ext cx="6223935" cy="6223935"/>
          </a:xfrm>
          <a:prstGeom prst="rect">
            <a:avLst/>
          </a:prstGeom>
        </p:spPr>
      </p:pic>
    </p:spTree>
    <p:extLst>
      <p:ext uri="{BB962C8B-B14F-4D97-AF65-F5344CB8AC3E}">
        <p14:creationId xmlns:p14="http://schemas.microsoft.com/office/powerpoint/2010/main" val="178640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6798" y="721084"/>
            <a:ext cx="518376" cy="931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559">
              <a:solidFill>
                <a:prstClr val="white"/>
              </a:solidFill>
              <a:latin typeface="Calibri" panose="020F0502020204030204"/>
            </a:endParaRPr>
          </a:p>
        </p:txBody>
      </p:sp>
      <p:sp>
        <p:nvSpPr>
          <p:cNvPr id="3" name="Title 2"/>
          <p:cNvSpPr>
            <a:spLocks noGrp="1"/>
          </p:cNvSpPr>
          <p:nvPr>
            <p:ph type="title"/>
          </p:nvPr>
        </p:nvSpPr>
        <p:spPr>
          <a:xfrm>
            <a:off x="624656" y="423071"/>
            <a:ext cx="17651090" cy="973509"/>
          </a:xfrm>
        </p:spPr>
        <p:txBody>
          <a:bodyPr/>
          <a:lstStyle/>
          <a:p>
            <a:r>
              <a:rPr lang="en-GB"/>
              <a:t>Diversity Roundtable Preparation</a:t>
            </a:r>
          </a:p>
        </p:txBody>
      </p:sp>
      <p:sp>
        <p:nvSpPr>
          <p:cNvPr id="20" name="Slide Number Placeholder 1"/>
          <p:cNvSpPr>
            <a:spLocks noGrp="1"/>
          </p:cNvSpPr>
          <p:nvPr>
            <p:ph type="sldNum" sz="quarter" idx="4294967295"/>
          </p:nvPr>
        </p:nvSpPr>
        <p:spPr>
          <a:xfrm>
            <a:off x="14730413" y="9804173"/>
            <a:ext cx="4276725" cy="569912"/>
          </a:xfrm>
        </p:spPr>
        <p:txBody>
          <a:bodyPr/>
          <a:lstStyle/>
          <a:p>
            <a:fld id="{D942A716-F02B-C046-BE95-DF33613EFB9C}" type="slidenum">
              <a:rPr lang="en-US" smtClean="0"/>
              <a:pPr/>
              <a:t>11</a:t>
            </a:fld>
            <a:endParaRPr lang="en-US"/>
          </a:p>
        </p:txBody>
      </p:sp>
      <p:sp>
        <p:nvSpPr>
          <p:cNvPr id="2" name="Rectangle 1"/>
          <p:cNvSpPr/>
          <p:nvPr/>
        </p:nvSpPr>
        <p:spPr>
          <a:xfrm>
            <a:off x="385079" y="7403680"/>
            <a:ext cx="18076226" cy="407297"/>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26" name="TextBox 25"/>
          <p:cNvSpPr txBox="1"/>
          <p:nvPr/>
        </p:nvSpPr>
        <p:spPr>
          <a:xfrm>
            <a:off x="7159718" y="8050953"/>
            <a:ext cx="1811713" cy="380232"/>
          </a:xfrm>
          <a:prstGeom prst="rect">
            <a:avLst/>
          </a:prstGeom>
          <a:noFill/>
        </p:spPr>
        <p:txBody>
          <a:bodyPr wrap="none" rtlCol="0">
            <a:spAutoFit/>
          </a:bodyPr>
          <a:lstStyle/>
          <a:p>
            <a:pPr algn="ctr"/>
            <a:r>
              <a:rPr lang="en-GB" sz="1871">
                <a:solidFill>
                  <a:schemeClr val="accent1"/>
                </a:solidFill>
              </a:rPr>
              <a:t>2 weeks before</a:t>
            </a:r>
          </a:p>
        </p:txBody>
      </p:sp>
      <p:sp>
        <p:nvSpPr>
          <p:cNvPr id="35" name="TextBox 34"/>
          <p:cNvSpPr txBox="1"/>
          <p:nvPr/>
        </p:nvSpPr>
        <p:spPr>
          <a:xfrm>
            <a:off x="13090121" y="8052367"/>
            <a:ext cx="1422184" cy="380232"/>
          </a:xfrm>
          <a:prstGeom prst="rect">
            <a:avLst/>
          </a:prstGeom>
          <a:noFill/>
        </p:spPr>
        <p:txBody>
          <a:bodyPr wrap="none" rtlCol="0">
            <a:spAutoFit/>
          </a:bodyPr>
          <a:lstStyle/>
          <a:p>
            <a:pPr algn="ctr"/>
            <a:r>
              <a:rPr lang="en-GB" sz="1871" b="1">
                <a:solidFill>
                  <a:schemeClr val="accent1"/>
                </a:solidFill>
              </a:rPr>
              <a:t>On the day</a:t>
            </a:r>
          </a:p>
        </p:txBody>
      </p:sp>
      <p:sp>
        <p:nvSpPr>
          <p:cNvPr id="36" name="TextBox 35"/>
          <p:cNvSpPr txBox="1"/>
          <p:nvPr/>
        </p:nvSpPr>
        <p:spPr>
          <a:xfrm>
            <a:off x="10136637" y="8066539"/>
            <a:ext cx="1771639" cy="380232"/>
          </a:xfrm>
          <a:prstGeom prst="rect">
            <a:avLst/>
          </a:prstGeom>
          <a:noFill/>
        </p:spPr>
        <p:txBody>
          <a:bodyPr wrap="none" rtlCol="0">
            <a:spAutoFit/>
          </a:bodyPr>
          <a:lstStyle/>
          <a:p>
            <a:pPr algn="ctr"/>
            <a:r>
              <a:rPr lang="en-GB" sz="1871">
                <a:solidFill>
                  <a:schemeClr val="accent1"/>
                </a:solidFill>
              </a:rPr>
              <a:t>10 days before</a:t>
            </a:r>
          </a:p>
        </p:txBody>
      </p:sp>
      <p:sp>
        <p:nvSpPr>
          <p:cNvPr id="58" name="Rectangle 57"/>
          <p:cNvSpPr/>
          <p:nvPr/>
        </p:nvSpPr>
        <p:spPr>
          <a:xfrm>
            <a:off x="7968781" y="6831577"/>
            <a:ext cx="212737" cy="19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94" name="Rectangle 93"/>
          <p:cNvSpPr/>
          <p:nvPr/>
        </p:nvSpPr>
        <p:spPr>
          <a:xfrm>
            <a:off x="10845650" y="6895601"/>
            <a:ext cx="212737" cy="19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96" name="Rectangle 95"/>
          <p:cNvSpPr/>
          <p:nvPr/>
        </p:nvSpPr>
        <p:spPr>
          <a:xfrm>
            <a:off x="13703907" y="6895601"/>
            <a:ext cx="212737" cy="19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138" name="TextBox 137"/>
          <p:cNvSpPr txBox="1"/>
          <p:nvPr/>
        </p:nvSpPr>
        <p:spPr>
          <a:xfrm>
            <a:off x="6450200" y="2011115"/>
            <a:ext cx="2937307" cy="2731517"/>
          </a:xfrm>
          <a:prstGeom prst="rect">
            <a:avLst/>
          </a:prstGeom>
          <a:noFill/>
        </p:spPr>
        <p:txBody>
          <a:bodyPr wrap="square" rtlCol="0">
            <a:spAutoFit/>
          </a:bodyPr>
          <a:lstStyle/>
          <a:p>
            <a:pPr algn="ctr"/>
            <a:r>
              <a:rPr lang="en-GB" sz="1715"/>
              <a:t>Invite from leader goes out to agreed population and identified individuals</a:t>
            </a:r>
          </a:p>
          <a:p>
            <a:pPr algn="ctr"/>
            <a:endParaRPr lang="en-GB" sz="1715"/>
          </a:p>
          <a:p>
            <a:pPr algn="ctr"/>
            <a:r>
              <a:rPr lang="en-GB" sz="1715"/>
              <a:t>Invite content to be co created with leader and D&amp;I</a:t>
            </a:r>
          </a:p>
          <a:p>
            <a:pPr algn="ctr"/>
            <a:endParaRPr lang="en-GB" sz="1715"/>
          </a:p>
          <a:p>
            <a:pPr algn="ctr"/>
            <a:r>
              <a:rPr lang="en-GB" sz="1715"/>
              <a:t>Invite to capture dietary requirements</a:t>
            </a:r>
          </a:p>
          <a:p>
            <a:pPr algn="ctr"/>
            <a:endParaRPr lang="en-GB" sz="1715"/>
          </a:p>
        </p:txBody>
      </p:sp>
      <p:sp>
        <p:nvSpPr>
          <p:cNvPr id="7" name="Rectangle 6"/>
          <p:cNvSpPr/>
          <p:nvPr/>
        </p:nvSpPr>
        <p:spPr>
          <a:xfrm>
            <a:off x="720979" y="9149004"/>
            <a:ext cx="2851345" cy="959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56" name="Rectangle 55"/>
          <p:cNvSpPr/>
          <p:nvPr/>
        </p:nvSpPr>
        <p:spPr>
          <a:xfrm>
            <a:off x="4426447" y="6827542"/>
            <a:ext cx="212737" cy="19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57" name="TextBox 56"/>
          <p:cNvSpPr txBox="1"/>
          <p:nvPr/>
        </p:nvSpPr>
        <p:spPr>
          <a:xfrm>
            <a:off x="3572324" y="8065685"/>
            <a:ext cx="2054726" cy="380232"/>
          </a:xfrm>
          <a:prstGeom prst="rect">
            <a:avLst/>
          </a:prstGeom>
          <a:noFill/>
        </p:spPr>
        <p:txBody>
          <a:bodyPr wrap="square" rtlCol="0">
            <a:spAutoFit/>
          </a:bodyPr>
          <a:lstStyle/>
          <a:p>
            <a:pPr algn="ctr"/>
            <a:r>
              <a:rPr lang="en-GB" sz="1871">
                <a:solidFill>
                  <a:schemeClr val="accent1"/>
                </a:solidFill>
              </a:rPr>
              <a:t>3 weeks before</a:t>
            </a:r>
          </a:p>
        </p:txBody>
      </p:sp>
      <p:sp>
        <p:nvSpPr>
          <p:cNvPr id="59" name="Rectangle 58"/>
          <p:cNvSpPr/>
          <p:nvPr/>
        </p:nvSpPr>
        <p:spPr>
          <a:xfrm>
            <a:off x="17165102" y="6884377"/>
            <a:ext cx="212737" cy="19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61" name="TextBox 60"/>
          <p:cNvSpPr txBox="1"/>
          <p:nvPr/>
        </p:nvSpPr>
        <p:spPr>
          <a:xfrm>
            <a:off x="16728591" y="8062076"/>
            <a:ext cx="1146468" cy="380232"/>
          </a:xfrm>
          <a:prstGeom prst="rect">
            <a:avLst/>
          </a:prstGeom>
          <a:noFill/>
        </p:spPr>
        <p:txBody>
          <a:bodyPr wrap="none" rtlCol="0">
            <a:spAutoFit/>
          </a:bodyPr>
          <a:lstStyle/>
          <a:p>
            <a:pPr algn="ctr"/>
            <a:r>
              <a:rPr lang="en-GB" sz="1871">
                <a:solidFill>
                  <a:schemeClr val="accent1"/>
                </a:solidFill>
              </a:rPr>
              <a:t>1-3 days</a:t>
            </a:r>
          </a:p>
        </p:txBody>
      </p:sp>
      <p:sp>
        <p:nvSpPr>
          <p:cNvPr id="63" name="TextBox 62"/>
          <p:cNvSpPr txBox="1"/>
          <p:nvPr/>
        </p:nvSpPr>
        <p:spPr>
          <a:xfrm>
            <a:off x="3085902" y="2011116"/>
            <a:ext cx="3081775" cy="3259354"/>
          </a:xfrm>
          <a:prstGeom prst="rect">
            <a:avLst/>
          </a:prstGeom>
          <a:noFill/>
        </p:spPr>
        <p:txBody>
          <a:bodyPr wrap="square" rtlCol="0">
            <a:spAutoFit/>
          </a:bodyPr>
          <a:lstStyle/>
          <a:p>
            <a:pPr algn="ctr"/>
            <a:r>
              <a:rPr lang="en-GB" sz="1715"/>
              <a:t>60 minute Introduction meeting with external speaker and D&amp;I to:</a:t>
            </a:r>
          </a:p>
          <a:p>
            <a:pPr algn="ctr"/>
            <a:endParaRPr lang="en-GB" sz="1715"/>
          </a:p>
          <a:p>
            <a:pPr marL="267291" indent="-267291">
              <a:buFont typeface="Arial" panose="020B0604020202020204" pitchFamily="34" charset="0"/>
              <a:buChar char="•"/>
            </a:pPr>
            <a:r>
              <a:rPr lang="en-GB" sz="1715"/>
              <a:t>Meet the speaker</a:t>
            </a:r>
          </a:p>
          <a:p>
            <a:pPr marL="267291" indent="-267291">
              <a:buFont typeface="Arial" panose="020B0604020202020204" pitchFamily="34" charset="0"/>
              <a:buChar char="•"/>
            </a:pPr>
            <a:r>
              <a:rPr lang="en-GB" sz="1715"/>
              <a:t>Agree on format of the session</a:t>
            </a:r>
          </a:p>
          <a:p>
            <a:pPr marL="267291" indent="-267291">
              <a:buFont typeface="Arial" panose="020B0604020202020204" pitchFamily="34" charset="0"/>
              <a:buChar char="•"/>
            </a:pPr>
            <a:r>
              <a:rPr lang="en-GB" sz="1715"/>
              <a:t>Agree prompt questions to be sent in invite</a:t>
            </a:r>
          </a:p>
          <a:p>
            <a:pPr marL="267291" indent="-267291">
              <a:buFont typeface="Arial" panose="020B0604020202020204" pitchFamily="34" charset="0"/>
              <a:buChar char="•"/>
            </a:pPr>
            <a:r>
              <a:rPr lang="en-GB" sz="1715"/>
              <a:t>Agree prompt questions for group discussions</a:t>
            </a:r>
          </a:p>
          <a:p>
            <a:pPr marL="267291" indent="-267291">
              <a:buFont typeface="Arial" panose="020B0604020202020204" pitchFamily="34" charset="0"/>
              <a:buChar char="•"/>
            </a:pPr>
            <a:r>
              <a:rPr lang="en-GB" sz="1715"/>
              <a:t>Agree logistics on the day</a:t>
            </a:r>
          </a:p>
        </p:txBody>
      </p:sp>
      <p:sp>
        <p:nvSpPr>
          <p:cNvPr id="66" name="TextBox 65"/>
          <p:cNvSpPr txBox="1"/>
          <p:nvPr/>
        </p:nvSpPr>
        <p:spPr>
          <a:xfrm>
            <a:off x="9324826" y="2011115"/>
            <a:ext cx="2881893" cy="2203680"/>
          </a:xfrm>
          <a:prstGeom prst="rect">
            <a:avLst/>
          </a:prstGeom>
          <a:noFill/>
        </p:spPr>
        <p:txBody>
          <a:bodyPr wrap="square" rtlCol="0">
            <a:spAutoFit/>
          </a:bodyPr>
          <a:lstStyle/>
          <a:p>
            <a:pPr algn="ctr"/>
            <a:r>
              <a:rPr lang="en-GB" sz="1715"/>
              <a:t>30 minute meeting with   speaker and D&amp;I to</a:t>
            </a:r>
          </a:p>
          <a:p>
            <a:pPr algn="ctr"/>
            <a:endParaRPr lang="en-GB" sz="1715"/>
          </a:p>
          <a:p>
            <a:pPr marL="267291" indent="-267291">
              <a:buFont typeface="Arial" panose="020B0604020202020204" pitchFamily="34" charset="0"/>
              <a:buChar char="•"/>
            </a:pPr>
            <a:r>
              <a:rPr lang="en-GB" sz="1715"/>
              <a:t>Address outstanding questions</a:t>
            </a:r>
          </a:p>
          <a:p>
            <a:pPr marL="267291" indent="-267291">
              <a:buFont typeface="Arial" panose="020B0604020202020204" pitchFamily="34" charset="0"/>
              <a:buChar char="•"/>
            </a:pPr>
            <a:r>
              <a:rPr lang="en-GB" sz="1715"/>
              <a:t>Share event brief </a:t>
            </a:r>
          </a:p>
          <a:p>
            <a:pPr marL="267291" indent="-267291">
              <a:buFont typeface="Arial" panose="020B0604020202020204" pitchFamily="34" charset="0"/>
              <a:buChar char="•"/>
            </a:pPr>
            <a:r>
              <a:rPr lang="en-GB" sz="1715"/>
              <a:t>Share speaker notes for   </a:t>
            </a:r>
          </a:p>
          <a:p>
            <a:pPr algn="ctr"/>
            <a:endParaRPr lang="en-GB" sz="1715"/>
          </a:p>
        </p:txBody>
      </p:sp>
      <p:sp>
        <p:nvSpPr>
          <p:cNvPr id="68" name="TextBox 67"/>
          <p:cNvSpPr txBox="1"/>
          <p:nvPr/>
        </p:nvSpPr>
        <p:spPr>
          <a:xfrm>
            <a:off x="12414934" y="2011116"/>
            <a:ext cx="3102730" cy="2995435"/>
          </a:xfrm>
          <a:prstGeom prst="rect">
            <a:avLst/>
          </a:prstGeom>
          <a:noFill/>
        </p:spPr>
        <p:txBody>
          <a:bodyPr wrap="square" rtlCol="0">
            <a:spAutoFit/>
          </a:bodyPr>
          <a:lstStyle/>
          <a:p>
            <a:pPr algn="ctr"/>
            <a:r>
              <a:rPr lang="en-GB" sz="1715"/>
              <a:t> leader will be provided with list of attendees and job titles</a:t>
            </a:r>
          </a:p>
          <a:p>
            <a:pPr algn="ctr"/>
            <a:endParaRPr lang="en-GB" sz="1715"/>
          </a:p>
          <a:p>
            <a:pPr algn="ctr"/>
            <a:r>
              <a:rPr lang="en-GB" sz="1715"/>
              <a:t>15 minute meeting with speaker and leader  before session held in leaders calendar</a:t>
            </a:r>
          </a:p>
          <a:p>
            <a:pPr algn="ctr"/>
            <a:endParaRPr lang="en-GB" sz="1715"/>
          </a:p>
          <a:p>
            <a:pPr algn="ctr"/>
            <a:r>
              <a:rPr lang="en-GB" sz="1715"/>
              <a:t>D&amp;I or those responsible for local delivery will be available throughout to provide support</a:t>
            </a:r>
          </a:p>
        </p:txBody>
      </p:sp>
      <p:sp>
        <p:nvSpPr>
          <p:cNvPr id="71" name="TextBox 70"/>
          <p:cNvSpPr txBox="1"/>
          <p:nvPr/>
        </p:nvSpPr>
        <p:spPr>
          <a:xfrm>
            <a:off x="15496707" y="2011115"/>
            <a:ext cx="3310787" cy="4051109"/>
          </a:xfrm>
          <a:prstGeom prst="rect">
            <a:avLst/>
          </a:prstGeom>
          <a:noFill/>
        </p:spPr>
        <p:txBody>
          <a:bodyPr wrap="square" rtlCol="0">
            <a:spAutoFit/>
          </a:bodyPr>
          <a:lstStyle/>
          <a:p>
            <a:pPr algn="ctr"/>
            <a:r>
              <a:rPr lang="en-GB" sz="1715"/>
              <a:t>30 minute debrief to capture learnings and takeaways</a:t>
            </a:r>
          </a:p>
          <a:p>
            <a:pPr algn="ctr"/>
            <a:endParaRPr lang="en-GB" sz="1715"/>
          </a:p>
          <a:p>
            <a:pPr algn="ctr"/>
            <a:r>
              <a:rPr lang="en-GB" sz="1715"/>
              <a:t>Email sent to participants from leader that D&amp;I or local HR will draft. </a:t>
            </a:r>
          </a:p>
          <a:p>
            <a:pPr algn="ctr"/>
            <a:endParaRPr lang="en-GB" sz="1715"/>
          </a:p>
          <a:p>
            <a:pPr algn="ctr"/>
            <a:endParaRPr lang="en-GB" sz="1715"/>
          </a:p>
          <a:p>
            <a:pPr marL="267291" indent="-267291">
              <a:buFont typeface="Arial" panose="020B0604020202020204" pitchFamily="34" charset="0"/>
              <a:buChar char="•"/>
            </a:pPr>
            <a:r>
              <a:rPr lang="en-GB" sz="1715"/>
              <a:t>leaders takeaways </a:t>
            </a:r>
          </a:p>
          <a:p>
            <a:pPr marL="267291" indent="-267291">
              <a:buFont typeface="Arial" panose="020B0604020202020204" pitchFamily="34" charset="0"/>
              <a:buChar char="•"/>
            </a:pPr>
            <a:r>
              <a:rPr lang="en-GB" sz="1715"/>
              <a:t>links to relevant resources </a:t>
            </a:r>
            <a:r>
              <a:rPr lang="en-GB" sz="1715" err="1"/>
              <a:t>e.g</a:t>
            </a:r>
            <a:r>
              <a:rPr lang="en-GB" sz="1715"/>
              <a:t> articles , Howden benefits , Respect Groups, Inclusion Edit </a:t>
            </a:r>
            <a:r>
              <a:rPr lang="en-GB" sz="1715" err="1"/>
              <a:t>etc</a:t>
            </a:r>
            <a:endParaRPr lang="en-GB" sz="1715"/>
          </a:p>
          <a:p>
            <a:pPr marL="267291" indent="-267291">
              <a:buFont typeface="Arial" panose="020B0604020202020204" pitchFamily="34" charset="0"/>
              <a:buChar char="•"/>
            </a:pPr>
            <a:r>
              <a:rPr lang="en-GB" sz="1715"/>
              <a:t>Feedback form</a:t>
            </a:r>
          </a:p>
          <a:p>
            <a:pPr algn="ctr"/>
            <a:endParaRPr lang="en-GB" sz="1715"/>
          </a:p>
        </p:txBody>
      </p:sp>
      <p:sp>
        <p:nvSpPr>
          <p:cNvPr id="8" name="Rectangle 7"/>
          <p:cNvSpPr/>
          <p:nvPr/>
        </p:nvSpPr>
        <p:spPr>
          <a:xfrm>
            <a:off x="12401371" y="1812718"/>
            <a:ext cx="3102730" cy="6790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23" name="TextBox 22"/>
          <p:cNvSpPr txBox="1"/>
          <p:nvPr/>
        </p:nvSpPr>
        <p:spPr>
          <a:xfrm>
            <a:off x="183941" y="2039353"/>
            <a:ext cx="2901961" cy="2995435"/>
          </a:xfrm>
          <a:prstGeom prst="rect">
            <a:avLst/>
          </a:prstGeom>
          <a:noFill/>
        </p:spPr>
        <p:txBody>
          <a:bodyPr wrap="square" rtlCol="0">
            <a:spAutoFit/>
          </a:bodyPr>
          <a:lstStyle/>
          <a:p>
            <a:pPr algn="ctr"/>
            <a:r>
              <a:rPr lang="en-GB" sz="1715"/>
              <a:t>Introduction meeting with External speaker, and D&amp;I to:</a:t>
            </a:r>
          </a:p>
          <a:p>
            <a:pPr algn="ctr"/>
            <a:endParaRPr lang="en-GB" sz="1715"/>
          </a:p>
          <a:p>
            <a:pPr algn="ctr"/>
            <a:endParaRPr lang="en-GB" sz="1715"/>
          </a:p>
          <a:p>
            <a:pPr marL="267291" indent="-267291">
              <a:buFont typeface="Arial" panose="020B0604020202020204" pitchFamily="34" charset="0"/>
              <a:buChar char="•"/>
            </a:pPr>
            <a:r>
              <a:rPr lang="en-GB" sz="1715"/>
              <a:t>Meet the speaker</a:t>
            </a:r>
          </a:p>
          <a:p>
            <a:pPr marL="267291" indent="-267291">
              <a:buFont typeface="Arial" panose="020B0604020202020204" pitchFamily="34" charset="0"/>
              <a:buChar char="•"/>
            </a:pPr>
            <a:r>
              <a:rPr lang="en-GB" sz="1715"/>
              <a:t>Brief them on the objective of the session</a:t>
            </a:r>
          </a:p>
          <a:p>
            <a:pPr marL="267291" indent="-267291">
              <a:buFont typeface="Arial" panose="020B0604020202020204" pitchFamily="34" charset="0"/>
              <a:buChar char="•"/>
            </a:pPr>
            <a:r>
              <a:rPr lang="en-GB" sz="1715"/>
              <a:t>Provide context to allow them to tailor keynote to our audience</a:t>
            </a:r>
          </a:p>
        </p:txBody>
      </p:sp>
      <p:sp>
        <p:nvSpPr>
          <p:cNvPr id="24" name="TextBox 23"/>
          <p:cNvSpPr txBox="1"/>
          <p:nvPr/>
        </p:nvSpPr>
        <p:spPr>
          <a:xfrm>
            <a:off x="624656" y="8076972"/>
            <a:ext cx="2054726" cy="380232"/>
          </a:xfrm>
          <a:prstGeom prst="rect">
            <a:avLst/>
          </a:prstGeom>
          <a:noFill/>
        </p:spPr>
        <p:txBody>
          <a:bodyPr wrap="square" rtlCol="0">
            <a:spAutoFit/>
          </a:bodyPr>
          <a:lstStyle/>
          <a:p>
            <a:pPr algn="ctr"/>
            <a:r>
              <a:rPr lang="en-GB" sz="1871">
                <a:solidFill>
                  <a:schemeClr val="accent1"/>
                </a:solidFill>
              </a:rPr>
              <a:t>4 weeks before</a:t>
            </a:r>
          </a:p>
        </p:txBody>
      </p:sp>
      <p:sp>
        <p:nvSpPr>
          <p:cNvPr id="25" name="Rectangle 24"/>
          <p:cNvSpPr/>
          <p:nvPr/>
        </p:nvSpPr>
        <p:spPr>
          <a:xfrm>
            <a:off x="1386428" y="6840638"/>
            <a:ext cx="212737" cy="19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Tree>
    <p:extLst>
      <p:ext uri="{BB962C8B-B14F-4D97-AF65-F5344CB8AC3E}">
        <p14:creationId xmlns:p14="http://schemas.microsoft.com/office/powerpoint/2010/main" val="367240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262" y="518095"/>
            <a:ext cx="17651090" cy="973509"/>
          </a:xfrm>
        </p:spPr>
        <p:txBody>
          <a:bodyPr/>
          <a:lstStyle/>
          <a:p>
            <a:r>
              <a:rPr lang="en-GB"/>
              <a:t>Roles and Responsibilities</a:t>
            </a:r>
          </a:p>
        </p:txBody>
      </p:sp>
      <p:graphicFrame>
        <p:nvGraphicFramePr>
          <p:cNvPr id="9" name="Table 8"/>
          <p:cNvGraphicFramePr>
            <a:graphicFrameLocks noGrp="1"/>
          </p:cNvGraphicFramePr>
          <p:nvPr>
            <p:extLst>
              <p:ext uri="{D42A27DB-BD31-4B8C-83A1-F6EECF244321}">
                <p14:modId xmlns:p14="http://schemas.microsoft.com/office/powerpoint/2010/main" val="3998866720"/>
              </p:ext>
            </p:extLst>
          </p:nvPr>
        </p:nvGraphicFramePr>
        <p:xfrm>
          <a:off x="5019572" y="1828810"/>
          <a:ext cx="13238319" cy="7639041"/>
        </p:xfrm>
        <a:graphic>
          <a:graphicData uri="http://schemas.openxmlformats.org/drawingml/2006/table">
            <a:tbl>
              <a:tblPr firstRow="1" bandRow="1">
                <a:tableStyleId>{5C22544A-7EE6-4342-B048-85BDC9FD1C3A}</a:tableStyleId>
              </a:tblPr>
              <a:tblGrid>
                <a:gridCol w="5476978">
                  <a:extLst>
                    <a:ext uri="{9D8B030D-6E8A-4147-A177-3AD203B41FA5}">
                      <a16:colId xmlns:a16="http://schemas.microsoft.com/office/drawing/2014/main" val="1769517432"/>
                    </a:ext>
                  </a:extLst>
                </a:gridCol>
                <a:gridCol w="3348568">
                  <a:extLst>
                    <a:ext uri="{9D8B030D-6E8A-4147-A177-3AD203B41FA5}">
                      <a16:colId xmlns:a16="http://schemas.microsoft.com/office/drawing/2014/main" val="1912849725"/>
                    </a:ext>
                  </a:extLst>
                </a:gridCol>
                <a:gridCol w="4412773">
                  <a:extLst>
                    <a:ext uri="{9D8B030D-6E8A-4147-A177-3AD203B41FA5}">
                      <a16:colId xmlns:a16="http://schemas.microsoft.com/office/drawing/2014/main" val="3041369555"/>
                    </a:ext>
                  </a:extLst>
                </a:gridCol>
              </a:tblGrid>
              <a:tr h="392041">
                <a:tc>
                  <a:txBody>
                    <a:bodyPr/>
                    <a:lstStyle/>
                    <a:p>
                      <a:pPr algn="ctr"/>
                      <a:r>
                        <a:rPr lang="en-GB" sz="1100"/>
                        <a:t>Task</a:t>
                      </a:r>
                    </a:p>
                  </a:txBody>
                  <a:tcPr anchor="ctr"/>
                </a:tc>
                <a:tc>
                  <a:txBody>
                    <a:bodyPr/>
                    <a:lstStyle/>
                    <a:p>
                      <a:pPr algn="ctr"/>
                      <a:r>
                        <a:rPr lang="en-GB" sz="1100"/>
                        <a:t>Leader </a:t>
                      </a:r>
                    </a:p>
                  </a:txBody>
                  <a:tcPr anchor="ctr"/>
                </a:tc>
                <a:tc>
                  <a:txBody>
                    <a:bodyPr/>
                    <a:lstStyle/>
                    <a:p>
                      <a:pPr algn="ctr"/>
                      <a:r>
                        <a:rPr lang="en-GB" sz="1100"/>
                        <a:t>D&amp;I / Local </a:t>
                      </a:r>
                      <a:r>
                        <a:rPr lang="en-GB" sz="1100" baseline="0"/>
                        <a:t>HR</a:t>
                      </a:r>
                      <a:endParaRPr lang="en-GB" sz="1100"/>
                    </a:p>
                  </a:txBody>
                  <a:tcPr anchor="ctr"/>
                </a:tc>
                <a:extLst>
                  <a:ext uri="{0D108BD9-81ED-4DB2-BD59-A6C34878D82A}">
                    <a16:rowId xmlns:a16="http://schemas.microsoft.com/office/drawing/2014/main" val="2999351692"/>
                  </a:ext>
                </a:extLst>
              </a:tr>
              <a:tr h="392041">
                <a:tc>
                  <a:txBody>
                    <a:bodyPr/>
                    <a:lstStyle/>
                    <a:p>
                      <a:pPr algn="ctr"/>
                      <a:r>
                        <a:rPr lang="en-GB" sz="1100"/>
                        <a:t>Agree topic</a:t>
                      </a:r>
                    </a:p>
                  </a:txBody>
                  <a:tcPr anchor="ctr"/>
                </a:tc>
                <a:tc>
                  <a:txBody>
                    <a:bodyPr/>
                    <a:lstStyle/>
                    <a:p>
                      <a:pPr algn="ctr"/>
                      <a:r>
                        <a:rPr lang="en-GB" sz="1100"/>
                        <a:t>R / A</a:t>
                      </a:r>
                    </a:p>
                  </a:txBody>
                  <a:tcPr anchor="ctr"/>
                </a:tc>
                <a:tc>
                  <a:txBody>
                    <a:bodyPr/>
                    <a:lstStyle/>
                    <a:p>
                      <a:pPr algn="ctr"/>
                      <a:endParaRPr lang="en-GB" sz="1100"/>
                    </a:p>
                  </a:txBody>
                  <a:tcPr anchor="ctr"/>
                </a:tc>
                <a:extLst>
                  <a:ext uri="{0D108BD9-81ED-4DB2-BD59-A6C34878D82A}">
                    <a16:rowId xmlns:a16="http://schemas.microsoft.com/office/drawing/2014/main" val="1467376003"/>
                  </a:ext>
                </a:extLst>
              </a:tr>
              <a:tr h="392041">
                <a:tc>
                  <a:txBody>
                    <a:bodyPr/>
                    <a:lstStyle/>
                    <a:p>
                      <a:pPr algn="ctr"/>
                      <a:r>
                        <a:rPr lang="en-GB" sz="1100"/>
                        <a:t>Source Speaker</a:t>
                      </a:r>
                    </a:p>
                  </a:txBody>
                  <a:tcPr anchor="ctr"/>
                </a:tc>
                <a:tc>
                  <a:txBody>
                    <a:bodyPr/>
                    <a:lstStyle/>
                    <a:p>
                      <a:pPr algn="ctr"/>
                      <a:r>
                        <a:rPr lang="en-GB" sz="1100"/>
                        <a:t>A</a:t>
                      </a:r>
                    </a:p>
                  </a:txBody>
                  <a:tcPr anchor="ctr"/>
                </a:tc>
                <a:tc>
                  <a:txBody>
                    <a:bodyPr/>
                    <a:lstStyle/>
                    <a:p>
                      <a:pPr algn="ctr"/>
                      <a:r>
                        <a:rPr lang="en-GB" sz="1100"/>
                        <a:t>R</a:t>
                      </a:r>
                    </a:p>
                  </a:txBody>
                  <a:tcPr anchor="ctr"/>
                </a:tc>
                <a:extLst>
                  <a:ext uri="{0D108BD9-81ED-4DB2-BD59-A6C34878D82A}">
                    <a16:rowId xmlns:a16="http://schemas.microsoft.com/office/drawing/2014/main" val="716212791"/>
                  </a:ext>
                </a:extLst>
              </a:tr>
              <a:tr h="392041">
                <a:tc>
                  <a:txBody>
                    <a:bodyPr/>
                    <a:lstStyle/>
                    <a:p>
                      <a:pPr algn="ctr"/>
                      <a:r>
                        <a:rPr lang="en-GB" sz="1100"/>
                        <a:t>Vet</a:t>
                      </a:r>
                      <a:r>
                        <a:rPr lang="en-GB" sz="1100" baseline="0"/>
                        <a:t> </a:t>
                      </a:r>
                      <a:r>
                        <a:rPr lang="en-GB" sz="1100"/>
                        <a:t>Speaker</a:t>
                      </a:r>
                    </a:p>
                  </a:txBody>
                  <a:tcPr anchor="ctr"/>
                </a:tc>
                <a:tc>
                  <a:txBody>
                    <a:bodyPr/>
                    <a:lstStyle/>
                    <a:p>
                      <a:pPr algn="ctr"/>
                      <a:r>
                        <a:rPr lang="en-GB" sz="1100"/>
                        <a:t>A</a:t>
                      </a:r>
                    </a:p>
                  </a:txBody>
                  <a:tcPr anchor="ctr"/>
                </a:tc>
                <a:tc>
                  <a:txBody>
                    <a:bodyPr/>
                    <a:lstStyle/>
                    <a:p>
                      <a:pPr algn="ctr"/>
                      <a:r>
                        <a:rPr lang="en-GB" sz="1100"/>
                        <a:t>R</a:t>
                      </a:r>
                    </a:p>
                  </a:txBody>
                  <a:tcPr anchor="ctr"/>
                </a:tc>
                <a:extLst>
                  <a:ext uri="{0D108BD9-81ED-4DB2-BD59-A6C34878D82A}">
                    <a16:rowId xmlns:a16="http://schemas.microsoft.com/office/drawing/2014/main" val="588083334"/>
                  </a:ext>
                </a:extLst>
              </a:tr>
              <a:tr h="487172">
                <a:tc>
                  <a:txBody>
                    <a:bodyPr/>
                    <a:lstStyle/>
                    <a:p>
                      <a:pPr algn="ctr"/>
                      <a:r>
                        <a:rPr lang="en-GB" sz="1100"/>
                        <a:t>Draft</a:t>
                      </a:r>
                      <a:r>
                        <a:rPr lang="en-GB" sz="1100" baseline="0"/>
                        <a:t> and send invite capturing any dietary requirements if you are providing refreshments</a:t>
                      </a:r>
                      <a:endParaRPr lang="en-GB" sz="1100"/>
                    </a:p>
                  </a:txBody>
                  <a:tcPr anchor="ctr"/>
                </a:tc>
                <a:tc>
                  <a:txBody>
                    <a:bodyPr/>
                    <a:lstStyle/>
                    <a:p>
                      <a:pPr algn="ctr"/>
                      <a:endParaRPr lang="en-GB" sz="1100"/>
                    </a:p>
                  </a:txBody>
                  <a:tcPr anchor="ctr"/>
                </a:tc>
                <a:tc>
                  <a:txBody>
                    <a:bodyPr/>
                    <a:lstStyle/>
                    <a:p>
                      <a:pPr algn="ctr"/>
                      <a:r>
                        <a:rPr lang="en-GB" sz="1100"/>
                        <a:t>R</a:t>
                      </a:r>
                      <a:r>
                        <a:rPr lang="en-GB" sz="1100" baseline="0"/>
                        <a:t> / A</a:t>
                      </a:r>
                      <a:endParaRPr lang="en-GB" sz="1100"/>
                    </a:p>
                  </a:txBody>
                  <a:tcPr anchor="ctr"/>
                </a:tc>
                <a:extLst>
                  <a:ext uri="{0D108BD9-81ED-4DB2-BD59-A6C34878D82A}">
                    <a16:rowId xmlns:a16="http://schemas.microsoft.com/office/drawing/2014/main" val="1758759883"/>
                  </a:ext>
                </a:extLst>
              </a:tr>
              <a:tr h="392041">
                <a:tc>
                  <a:txBody>
                    <a:bodyPr/>
                    <a:lstStyle/>
                    <a:p>
                      <a:pPr algn="ctr"/>
                      <a:r>
                        <a:rPr lang="en-GB" sz="1100" b="0"/>
                        <a:t>Brief</a:t>
                      </a:r>
                      <a:r>
                        <a:rPr lang="en-GB" sz="1100" b="0" baseline="0"/>
                        <a:t> Speaker on event </a:t>
                      </a:r>
                      <a:endParaRPr lang="en-GB" sz="1100" b="0"/>
                    </a:p>
                  </a:txBody>
                  <a:tcPr anchor="ctr"/>
                </a:tc>
                <a:tc>
                  <a:txBody>
                    <a:bodyPr/>
                    <a:lstStyle/>
                    <a:p>
                      <a:pPr algn="ctr"/>
                      <a:endParaRPr lang="en-GB" sz="1100"/>
                    </a:p>
                  </a:txBody>
                  <a:tcPr anchor="ctr"/>
                </a:tc>
                <a:tc>
                  <a:txBody>
                    <a:bodyPr/>
                    <a:lstStyle/>
                    <a:p>
                      <a:pPr algn="ctr"/>
                      <a:r>
                        <a:rPr lang="en-GB" sz="1100"/>
                        <a:t>R / A</a:t>
                      </a:r>
                    </a:p>
                  </a:txBody>
                  <a:tcPr anchor="ctr"/>
                </a:tc>
                <a:extLst>
                  <a:ext uri="{0D108BD9-81ED-4DB2-BD59-A6C34878D82A}">
                    <a16:rowId xmlns:a16="http://schemas.microsoft.com/office/drawing/2014/main" val="852901711"/>
                  </a:ext>
                </a:extLst>
              </a:tr>
              <a:tr h="392041">
                <a:tc>
                  <a:txBody>
                    <a:bodyPr/>
                    <a:lstStyle/>
                    <a:p>
                      <a:pPr algn="ctr"/>
                      <a:r>
                        <a:rPr lang="en-GB" sz="1100"/>
                        <a:t>Prepare event brief</a:t>
                      </a:r>
                      <a:r>
                        <a:rPr lang="en-GB" sz="1100" baseline="0"/>
                        <a:t> </a:t>
                      </a:r>
                      <a:r>
                        <a:rPr lang="en-GB" sz="1100" baseline="0" err="1"/>
                        <a:t>incl</a:t>
                      </a:r>
                      <a:r>
                        <a:rPr lang="en-GB" sz="1100" baseline="0"/>
                        <a:t> directions for speaker / running order / room logistics</a:t>
                      </a:r>
                      <a:endParaRPr lang="en-GB" sz="1100"/>
                    </a:p>
                  </a:txBody>
                  <a:tcPr anchor="ctr"/>
                </a:tc>
                <a:tc>
                  <a:txBody>
                    <a:bodyPr/>
                    <a:lstStyle/>
                    <a:p>
                      <a:pPr algn="ctr"/>
                      <a:endParaRPr lang="en-GB" sz="1100"/>
                    </a:p>
                  </a:txBody>
                  <a:tcPr anchor="ctr"/>
                </a:tc>
                <a:tc>
                  <a:txBody>
                    <a:bodyPr/>
                    <a:lstStyle/>
                    <a:p>
                      <a:pPr algn="ctr"/>
                      <a:r>
                        <a:rPr lang="en-GB" sz="1100"/>
                        <a:t>R / A</a:t>
                      </a:r>
                    </a:p>
                  </a:txBody>
                  <a:tcPr anchor="ctr"/>
                </a:tc>
                <a:extLst>
                  <a:ext uri="{0D108BD9-81ED-4DB2-BD59-A6C34878D82A}">
                    <a16:rowId xmlns:a16="http://schemas.microsoft.com/office/drawing/2014/main" val="3691572728"/>
                  </a:ext>
                </a:extLst>
              </a:tr>
              <a:tr h="392041">
                <a:tc>
                  <a:txBody>
                    <a:bodyPr/>
                    <a:lstStyle/>
                    <a:p>
                      <a:pPr algn="ctr"/>
                      <a:r>
                        <a:rPr lang="en-GB" sz="1100"/>
                        <a:t>Liaise</a:t>
                      </a:r>
                      <a:r>
                        <a:rPr lang="en-GB" sz="1100" baseline="0"/>
                        <a:t> with client services to find a suitable room and refreshments</a:t>
                      </a:r>
                      <a:endParaRPr lang="en-GB" sz="1100"/>
                    </a:p>
                  </a:txBody>
                  <a:tcPr anchor="ctr"/>
                </a:tc>
                <a:tc>
                  <a:txBody>
                    <a:bodyPr/>
                    <a:lstStyle/>
                    <a:p>
                      <a:pPr algn="ctr"/>
                      <a:endParaRPr lang="en-GB" sz="110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a:t>R / A</a:t>
                      </a:r>
                    </a:p>
                  </a:txBody>
                  <a:tcPr anchor="ctr"/>
                </a:tc>
                <a:extLst>
                  <a:ext uri="{0D108BD9-81ED-4DB2-BD59-A6C34878D82A}">
                    <a16:rowId xmlns:a16="http://schemas.microsoft.com/office/drawing/2014/main" val="3070530184"/>
                  </a:ext>
                </a:extLst>
              </a:tr>
              <a:tr h="392041">
                <a:tc>
                  <a:txBody>
                    <a:bodyPr/>
                    <a:lstStyle/>
                    <a:p>
                      <a:pPr algn="ctr"/>
                      <a:r>
                        <a:rPr lang="en-GB" sz="1100"/>
                        <a:t>Share dietary requirements </a:t>
                      </a:r>
                    </a:p>
                  </a:txBody>
                  <a:tcPr anchor="ctr"/>
                </a:tc>
                <a:tc>
                  <a:txBody>
                    <a:bodyPr/>
                    <a:lstStyle/>
                    <a:p>
                      <a:pPr algn="ctr"/>
                      <a:endParaRPr lang="en-GB" sz="110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a:t>R / A</a:t>
                      </a:r>
                    </a:p>
                  </a:txBody>
                  <a:tcPr anchor="ctr"/>
                </a:tc>
                <a:extLst>
                  <a:ext uri="{0D108BD9-81ED-4DB2-BD59-A6C34878D82A}">
                    <a16:rowId xmlns:a16="http://schemas.microsoft.com/office/drawing/2014/main" val="2652612327"/>
                  </a:ext>
                </a:extLst>
              </a:tr>
              <a:tr h="392041">
                <a:tc>
                  <a:txBody>
                    <a:bodyPr/>
                    <a:lstStyle/>
                    <a:p>
                      <a:pPr algn="ctr"/>
                      <a:r>
                        <a:rPr lang="en-GB" sz="1100"/>
                        <a:t>Prepare</a:t>
                      </a:r>
                      <a:r>
                        <a:rPr lang="en-GB" sz="1100" baseline="0"/>
                        <a:t> intro and closing speaker notes for leaders</a:t>
                      </a:r>
                      <a:endParaRPr lang="en-GB" sz="1100"/>
                    </a:p>
                  </a:txBody>
                  <a:tcPr anchor="ctr"/>
                </a:tc>
                <a:tc>
                  <a:txBody>
                    <a:bodyPr/>
                    <a:lstStyle/>
                    <a:p>
                      <a:pPr algn="ctr"/>
                      <a:r>
                        <a:rPr lang="en-GB" sz="1100"/>
                        <a:t>A</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a:t>R</a:t>
                      </a:r>
                    </a:p>
                  </a:txBody>
                  <a:tcPr anchor="ctr"/>
                </a:tc>
                <a:extLst>
                  <a:ext uri="{0D108BD9-81ED-4DB2-BD59-A6C34878D82A}">
                    <a16:rowId xmlns:a16="http://schemas.microsoft.com/office/drawing/2014/main" val="3107628177"/>
                  </a:ext>
                </a:extLst>
              </a:tr>
              <a:tr h="392041">
                <a:tc>
                  <a:txBody>
                    <a:bodyPr/>
                    <a:lstStyle/>
                    <a:p>
                      <a:pPr algn="ctr"/>
                      <a:r>
                        <a:rPr lang="en-GB" sz="1100"/>
                        <a:t>Book </a:t>
                      </a:r>
                      <a:r>
                        <a:rPr lang="en-GB" sz="1100" baseline="0"/>
                        <a:t>speaker and leader intro (30 mins)</a:t>
                      </a:r>
                      <a:endParaRPr lang="en-GB" sz="1100"/>
                    </a:p>
                  </a:txBody>
                  <a:tcPr anchor="ctr"/>
                </a:tc>
                <a:tc>
                  <a:txBody>
                    <a:bodyPr/>
                    <a:lstStyle/>
                    <a:p>
                      <a:pPr algn="ctr"/>
                      <a:endParaRPr lang="en-GB" sz="110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a:t>R / A</a:t>
                      </a:r>
                    </a:p>
                  </a:txBody>
                  <a:tcPr anchor="ctr"/>
                </a:tc>
                <a:extLst>
                  <a:ext uri="{0D108BD9-81ED-4DB2-BD59-A6C34878D82A}">
                    <a16:rowId xmlns:a16="http://schemas.microsoft.com/office/drawing/2014/main" val="2177760998"/>
                  </a:ext>
                </a:extLst>
              </a:tr>
              <a:tr h="392041">
                <a:tc>
                  <a:txBody>
                    <a:bodyPr/>
                    <a:lstStyle/>
                    <a:p>
                      <a:pPr algn="ctr"/>
                      <a:r>
                        <a:rPr lang="en-GB" sz="1100"/>
                        <a:t>Share list of attendees and</a:t>
                      </a:r>
                      <a:r>
                        <a:rPr lang="en-GB" sz="1100" baseline="0"/>
                        <a:t> job titles with leader </a:t>
                      </a:r>
                    </a:p>
                  </a:txBody>
                  <a:tcPr anchor="ctr"/>
                </a:tc>
                <a:tc>
                  <a:txBody>
                    <a:bodyPr/>
                    <a:lstStyle/>
                    <a:p>
                      <a:pPr algn="ctr"/>
                      <a:endParaRPr lang="en-GB" sz="1100"/>
                    </a:p>
                  </a:txBody>
                  <a:tcPr anchor="ctr"/>
                </a:tc>
                <a:tc>
                  <a:txBody>
                    <a:bodyPr/>
                    <a:lstStyle/>
                    <a:p>
                      <a:pPr lvl="0" algn="ctr">
                        <a:lnSpc>
                          <a:spcPct val="100000"/>
                        </a:lnSpc>
                        <a:spcBef>
                          <a:spcPts val="0"/>
                        </a:spcBef>
                        <a:spcAft>
                          <a:spcPts val="0"/>
                        </a:spcAft>
                        <a:buNone/>
                      </a:pPr>
                      <a:r>
                        <a:rPr lang="en-GB" sz="1100" b="0" i="0" u="none" strike="noStrike" noProof="0">
                          <a:solidFill>
                            <a:srgbClr val="000000"/>
                          </a:solidFill>
                          <a:latin typeface="Arial"/>
                        </a:rPr>
                        <a:t>R / A</a:t>
                      </a:r>
                    </a:p>
                  </a:txBody>
                  <a:tcPr anchor="ctr"/>
                </a:tc>
                <a:extLst>
                  <a:ext uri="{0D108BD9-81ED-4DB2-BD59-A6C34878D82A}">
                    <a16:rowId xmlns:a16="http://schemas.microsoft.com/office/drawing/2014/main" val="1122229782"/>
                  </a:ext>
                </a:extLst>
              </a:tr>
              <a:tr h="392041">
                <a:tc>
                  <a:txBody>
                    <a:bodyPr/>
                    <a:lstStyle/>
                    <a:p>
                      <a:pPr algn="ctr"/>
                      <a:r>
                        <a:rPr lang="en-GB" sz="1100"/>
                        <a:t>Test speakers slides an</a:t>
                      </a:r>
                      <a:r>
                        <a:rPr lang="en-GB" sz="1100" baseline="0"/>
                        <a:t>d any videos they want to share</a:t>
                      </a:r>
                      <a:endParaRPr lang="en-GB" sz="1100"/>
                    </a:p>
                  </a:txBody>
                  <a:tcPr anchor="ctr"/>
                </a:tc>
                <a:tc>
                  <a:txBody>
                    <a:bodyPr/>
                    <a:lstStyle/>
                    <a:p>
                      <a:pPr algn="ctr"/>
                      <a:endParaRPr lang="en-GB" sz="110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a:t>R / A</a:t>
                      </a:r>
                    </a:p>
                  </a:txBody>
                  <a:tcPr anchor="ctr"/>
                </a:tc>
                <a:extLst>
                  <a:ext uri="{0D108BD9-81ED-4DB2-BD59-A6C34878D82A}">
                    <a16:rowId xmlns:a16="http://schemas.microsoft.com/office/drawing/2014/main" val="3024257541"/>
                  </a:ext>
                </a:extLst>
              </a:tr>
              <a:tr h="392041">
                <a:tc>
                  <a:txBody>
                    <a:bodyPr/>
                    <a:lstStyle/>
                    <a:p>
                      <a:pPr algn="ctr"/>
                      <a:r>
                        <a:rPr lang="en-GB" sz="1100"/>
                        <a:t>Take pictures </a:t>
                      </a:r>
                    </a:p>
                  </a:txBody>
                  <a:tcPr anchor="ctr"/>
                </a:tc>
                <a:tc>
                  <a:txBody>
                    <a:bodyPr/>
                    <a:lstStyle/>
                    <a:p>
                      <a:pPr algn="ctr"/>
                      <a:endParaRPr lang="en-GB" sz="110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en-GB" sz="1100"/>
                    </a:p>
                  </a:txBody>
                  <a:tcPr anchor="ctr"/>
                </a:tc>
                <a:extLst>
                  <a:ext uri="{0D108BD9-81ED-4DB2-BD59-A6C34878D82A}">
                    <a16:rowId xmlns:a16="http://schemas.microsoft.com/office/drawing/2014/main" val="2776219529"/>
                  </a:ext>
                </a:extLst>
              </a:tr>
              <a:tr h="392041">
                <a:tc>
                  <a:txBody>
                    <a:bodyPr/>
                    <a:lstStyle/>
                    <a:p>
                      <a:pPr algn="ctr"/>
                      <a:r>
                        <a:rPr lang="en-GB" sz="1100"/>
                        <a:t>ENJOY</a:t>
                      </a:r>
                      <a:r>
                        <a:rPr lang="en-GB" sz="1100" baseline="0"/>
                        <a:t> </a:t>
                      </a:r>
                      <a:r>
                        <a:rPr lang="en-GB" sz="1100" baseline="0">
                          <a:sym typeface="Wingdings" panose="05000000000000000000" pitchFamily="2" charset="2"/>
                        </a:rPr>
                        <a:t></a:t>
                      </a:r>
                      <a:endParaRPr lang="en-GB" sz="1100"/>
                    </a:p>
                  </a:txBody>
                  <a:tcPr anchor="ctr"/>
                </a:tc>
                <a:tc>
                  <a:txBody>
                    <a:bodyPr/>
                    <a:lstStyle/>
                    <a:p>
                      <a:pPr algn="ctr"/>
                      <a:endParaRPr lang="en-GB" sz="1100"/>
                    </a:p>
                  </a:txBody>
                  <a:tcPr anchor="ctr"/>
                </a:tc>
                <a:tc>
                  <a:txBody>
                    <a:bodyPr/>
                    <a:lstStyle/>
                    <a:p>
                      <a:pPr algn="ctr"/>
                      <a:endParaRPr lang="en-GB" sz="1100"/>
                    </a:p>
                  </a:txBody>
                  <a:tcPr anchor="ctr"/>
                </a:tc>
                <a:extLst>
                  <a:ext uri="{0D108BD9-81ED-4DB2-BD59-A6C34878D82A}">
                    <a16:rowId xmlns:a16="http://schemas.microsoft.com/office/drawing/2014/main" val="2068335981"/>
                  </a:ext>
                </a:extLst>
              </a:tr>
              <a:tr h="392041">
                <a:tc>
                  <a:txBody>
                    <a:bodyPr/>
                    <a:lstStyle/>
                    <a:p>
                      <a:pPr algn="ctr"/>
                      <a:r>
                        <a:rPr lang="en-GB" sz="1100"/>
                        <a:t>Book time</a:t>
                      </a:r>
                      <a:r>
                        <a:rPr lang="en-GB" sz="1100" baseline="0"/>
                        <a:t> with leader to capture reflections (30 mins)</a:t>
                      </a:r>
                      <a:endParaRPr lang="en-GB" sz="1100"/>
                    </a:p>
                  </a:txBody>
                  <a:tcPr anchor="ctr"/>
                </a:tc>
                <a:tc>
                  <a:txBody>
                    <a:bodyPr/>
                    <a:lstStyle/>
                    <a:p>
                      <a:pPr algn="ctr"/>
                      <a:r>
                        <a:rPr lang="en-GB" sz="1100"/>
                        <a:t>A</a:t>
                      </a:r>
                    </a:p>
                  </a:txBody>
                  <a:tcPr anchor="ctr"/>
                </a:tc>
                <a:tc>
                  <a:txBody>
                    <a:bodyPr/>
                    <a:lstStyle/>
                    <a:p>
                      <a:pPr algn="ctr"/>
                      <a:r>
                        <a:rPr lang="en-GB" sz="1100"/>
                        <a:t>R</a:t>
                      </a:r>
                    </a:p>
                  </a:txBody>
                  <a:tcPr anchor="ctr"/>
                </a:tc>
                <a:extLst>
                  <a:ext uri="{0D108BD9-81ED-4DB2-BD59-A6C34878D82A}">
                    <a16:rowId xmlns:a16="http://schemas.microsoft.com/office/drawing/2014/main" val="1030264961"/>
                  </a:ext>
                </a:extLst>
              </a:tr>
              <a:tr h="487172">
                <a:tc>
                  <a:txBody>
                    <a:bodyPr/>
                    <a:lstStyle/>
                    <a:p>
                      <a:pPr algn="ctr"/>
                      <a:r>
                        <a:rPr lang="en-GB" sz="1100"/>
                        <a:t>Send</a:t>
                      </a:r>
                      <a:r>
                        <a:rPr lang="en-GB" sz="1100" baseline="0"/>
                        <a:t> email to participants sharing reflections, asking for  feedback and sharing resources</a:t>
                      </a:r>
                      <a:endParaRPr lang="en-GB" sz="1100"/>
                    </a:p>
                  </a:txBody>
                  <a:tcPr anchor="ctr"/>
                </a:tc>
                <a:tc>
                  <a:txBody>
                    <a:bodyPr/>
                    <a:lstStyle/>
                    <a:p>
                      <a:pPr algn="ctr"/>
                      <a:r>
                        <a:rPr lang="en-GB" sz="1100"/>
                        <a:t>A</a:t>
                      </a:r>
                    </a:p>
                  </a:txBody>
                  <a:tcPr anchor="ctr"/>
                </a:tc>
                <a:tc>
                  <a:txBody>
                    <a:bodyPr/>
                    <a:lstStyle/>
                    <a:p>
                      <a:pPr algn="ctr"/>
                      <a:r>
                        <a:rPr lang="en-GB" sz="1100"/>
                        <a:t>R</a:t>
                      </a:r>
                    </a:p>
                  </a:txBody>
                  <a:tcPr anchor="ctr"/>
                </a:tc>
                <a:extLst>
                  <a:ext uri="{0D108BD9-81ED-4DB2-BD59-A6C34878D82A}">
                    <a16:rowId xmlns:a16="http://schemas.microsoft.com/office/drawing/2014/main" val="3561764728"/>
                  </a:ext>
                </a:extLst>
              </a:tr>
              <a:tr h="392041">
                <a:tc>
                  <a:txBody>
                    <a:bodyPr/>
                    <a:lstStyle/>
                    <a:p>
                      <a:pPr algn="ctr"/>
                      <a:r>
                        <a:rPr lang="en-GB" sz="1100"/>
                        <a:t>Post</a:t>
                      </a:r>
                      <a:r>
                        <a:rPr lang="en-GB" sz="1100" baseline="0"/>
                        <a:t> in Workplace #AllofUs group</a:t>
                      </a:r>
                      <a:endParaRPr lang="en-GB" sz="1100"/>
                    </a:p>
                  </a:txBody>
                  <a:tcPr anchor="ctr"/>
                </a:tc>
                <a:tc>
                  <a:txBody>
                    <a:bodyPr/>
                    <a:lstStyle/>
                    <a:p>
                      <a:pPr algn="ctr"/>
                      <a:r>
                        <a:rPr lang="en-GB" sz="1100"/>
                        <a:t>A</a:t>
                      </a:r>
                    </a:p>
                  </a:txBody>
                  <a:tcPr anchor="ctr"/>
                </a:tc>
                <a:tc>
                  <a:txBody>
                    <a:bodyPr/>
                    <a:lstStyle/>
                    <a:p>
                      <a:pPr algn="ctr"/>
                      <a:r>
                        <a:rPr lang="en-GB" sz="1100"/>
                        <a:t>R</a:t>
                      </a:r>
                    </a:p>
                  </a:txBody>
                  <a:tcPr anchor="ctr"/>
                </a:tc>
                <a:extLst>
                  <a:ext uri="{0D108BD9-81ED-4DB2-BD59-A6C34878D82A}">
                    <a16:rowId xmlns:a16="http://schemas.microsoft.com/office/drawing/2014/main" val="3908933040"/>
                  </a:ext>
                </a:extLst>
              </a:tr>
              <a:tr h="392041">
                <a:tc>
                  <a:txBody>
                    <a:bodyPr/>
                    <a:lstStyle/>
                    <a:p>
                      <a:pPr algn="ctr"/>
                      <a:r>
                        <a:rPr lang="en-GB" sz="1100"/>
                        <a:t>Share feedback with Leader</a:t>
                      </a:r>
                      <a:r>
                        <a:rPr lang="en-GB" sz="1100" baseline="0"/>
                        <a:t> and D&amp;I Team </a:t>
                      </a:r>
                      <a:endParaRPr lang="en-GB" sz="1100"/>
                    </a:p>
                  </a:txBody>
                  <a:tcPr anchor="ctr"/>
                </a:tc>
                <a:tc>
                  <a:txBody>
                    <a:bodyPr/>
                    <a:lstStyle/>
                    <a:p>
                      <a:pPr algn="ctr"/>
                      <a:endParaRPr lang="en-GB" sz="1100"/>
                    </a:p>
                  </a:txBody>
                  <a:tcPr anchor="ctr"/>
                </a:tc>
                <a:tc>
                  <a:txBody>
                    <a:bodyPr/>
                    <a:lstStyle/>
                    <a:p>
                      <a:pPr algn="ctr"/>
                      <a:r>
                        <a:rPr lang="en-GB" sz="1100"/>
                        <a:t>R/A</a:t>
                      </a:r>
                    </a:p>
                  </a:txBody>
                  <a:tcPr anchor="ctr"/>
                </a:tc>
                <a:extLst>
                  <a:ext uri="{0D108BD9-81ED-4DB2-BD59-A6C34878D82A}">
                    <a16:rowId xmlns:a16="http://schemas.microsoft.com/office/drawing/2014/main" val="2070172752"/>
                  </a:ext>
                </a:extLst>
              </a:tr>
            </a:tbl>
          </a:graphicData>
        </a:graphic>
      </p:graphicFrame>
      <p:sp>
        <p:nvSpPr>
          <p:cNvPr id="2" name="TextBox 1"/>
          <p:cNvSpPr txBox="1"/>
          <p:nvPr/>
        </p:nvSpPr>
        <p:spPr>
          <a:xfrm>
            <a:off x="2505280" y="4457699"/>
            <a:ext cx="1542947" cy="428625"/>
          </a:xfrm>
          <a:prstGeom prst="rect">
            <a:avLst/>
          </a:prstGeom>
          <a:noFill/>
        </p:spPr>
        <p:txBody>
          <a:bodyPr wrap="none" lIns="0" tIns="0" rIns="0" bIns="0" rtlCol="0" anchor="ctr">
            <a:noAutofit/>
          </a:bodyPr>
          <a:lstStyle/>
          <a:p>
            <a:pPr algn="ctr"/>
            <a:r>
              <a:rPr lang="en-GB" b="1">
                <a:solidFill>
                  <a:schemeClr val="tx2">
                    <a:lumMod val="50000"/>
                  </a:schemeClr>
                </a:solidFill>
              </a:rPr>
              <a:t>Before Event</a:t>
            </a:r>
          </a:p>
        </p:txBody>
      </p:sp>
      <p:sp>
        <p:nvSpPr>
          <p:cNvPr id="4" name="Left Bracket 3"/>
          <p:cNvSpPr/>
          <p:nvPr/>
        </p:nvSpPr>
        <p:spPr>
          <a:xfrm>
            <a:off x="4257675" y="2381250"/>
            <a:ext cx="552450" cy="4376737"/>
          </a:xfrm>
          <a:prstGeom prst="leftBracket">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ket 5"/>
          <p:cNvSpPr/>
          <p:nvPr/>
        </p:nvSpPr>
        <p:spPr>
          <a:xfrm>
            <a:off x="4257675" y="7124227"/>
            <a:ext cx="552450" cy="575322"/>
          </a:xfrm>
          <a:prstGeom prst="leftBracket">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ket 6"/>
          <p:cNvSpPr/>
          <p:nvPr/>
        </p:nvSpPr>
        <p:spPr>
          <a:xfrm>
            <a:off x="4257675" y="7938146"/>
            <a:ext cx="552450" cy="1424929"/>
          </a:xfrm>
          <a:prstGeom prst="leftBracket">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505280" y="7169472"/>
            <a:ext cx="1542947" cy="428625"/>
          </a:xfrm>
          <a:prstGeom prst="rect">
            <a:avLst/>
          </a:prstGeom>
          <a:noFill/>
        </p:spPr>
        <p:txBody>
          <a:bodyPr wrap="none" lIns="0" tIns="0" rIns="0" bIns="0" rtlCol="0" anchor="ctr">
            <a:noAutofit/>
          </a:bodyPr>
          <a:lstStyle/>
          <a:p>
            <a:pPr algn="ctr"/>
            <a:r>
              <a:rPr lang="en-GB" b="1">
                <a:solidFill>
                  <a:schemeClr val="tx2">
                    <a:lumMod val="50000"/>
                  </a:schemeClr>
                </a:solidFill>
              </a:rPr>
              <a:t>On the day</a:t>
            </a:r>
          </a:p>
        </p:txBody>
      </p:sp>
      <p:sp>
        <p:nvSpPr>
          <p:cNvPr id="10" name="TextBox 9"/>
          <p:cNvSpPr txBox="1"/>
          <p:nvPr/>
        </p:nvSpPr>
        <p:spPr>
          <a:xfrm>
            <a:off x="2505281" y="8436297"/>
            <a:ext cx="1542947" cy="428625"/>
          </a:xfrm>
          <a:prstGeom prst="rect">
            <a:avLst/>
          </a:prstGeom>
          <a:noFill/>
        </p:spPr>
        <p:txBody>
          <a:bodyPr wrap="none" lIns="0" tIns="0" rIns="0" bIns="0" rtlCol="0" anchor="ctr">
            <a:noAutofit/>
          </a:bodyPr>
          <a:lstStyle/>
          <a:p>
            <a:pPr algn="ctr"/>
            <a:r>
              <a:rPr lang="en-GB" b="1">
                <a:solidFill>
                  <a:schemeClr val="tx2">
                    <a:lumMod val="50000"/>
                  </a:schemeClr>
                </a:solidFill>
              </a:rPr>
              <a:t>The next day</a:t>
            </a:r>
          </a:p>
        </p:txBody>
      </p:sp>
      <p:sp>
        <p:nvSpPr>
          <p:cNvPr id="5" name="Rectangle 4"/>
          <p:cNvSpPr/>
          <p:nvPr/>
        </p:nvSpPr>
        <p:spPr>
          <a:xfrm>
            <a:off x="10525125" y="7010400"/>
            <a:ext cx="7732766" cy="770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Everyone </a:t>
            </a:r>
          </a:p>
        </p:txBody>
      </p:sp>
    </p:spTree>
    <p:extLst>
      <p:ext uri="{BB962C8B-B14F-4D97-AF65-F5344CB8AC3E}">
        <p14:creationId xmlns:p14="http://schemas.microsoft.com/office/powerpoint/2010/main" val="364956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Appendix</a:t>
            </a:r>
          </a:p>
        </p:txBody>
      </p:sp>
    </p:spTree>
    <p:extLst>
      <p:ext uri="{BB962C8B-B14F-4D97-AF65-F5344CB8AC3E}">
        <p14:creationId xmlns:p14="http://schemas.microsoft.com/office/powerpoint/2010/main" val="412057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6486" y="528981"/>
            <a:ext cx="17651090" cy="973509"/>
          </a:xfrm>
        </p:spPr>
        <p:txBody>
          <a:bodyPr/>
          <a:lstStyle/>
          <a:p>
            <a:r>
              <a:rPr lang="en-GB"/>
              <a:t>Running Order on the day</a:t>
            </a:r>
          </a:p>
        </p:txBody>
      </p:sp>
      <p:sp>
        <p:nvSpPr>
          <p:cNvPr id="2" name="Slide Number Placeholder 1"/>
          <p:cNvSpPr>
            <a:spLocks noGrp="1"/>
          </p:cNvSpPr>
          <p:nvPr>
            <p:ph type="sldNum" sz="quarter" idx="4294967295"/>
          </p:nvPr>
        </p:nvSpPr>
        <p:spPr/>
        <p:txBody>
          <a:bodyPr/>
          <a:lstStyle/>
          <a:p>
            <a:fld id="{D942A716-F02B-C046-BE95-DF33613EFB9C}"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03404972"/>
              </p:ext>
            </p:extLst>
          </p:nvPr>
        </p:nvGraphicFramePr>
        <p:xfrm>
          <a:off x="831865" y="2691208"/>
          <a:ext cx="16601244" cy="5543920"/>
        </p:xfrm>
        <a:graphic>
          <a:graphicData uri="http://schemas.openxmlformats.org/drawingml/2006/table">
            <a:tbl>
              <a:tblPr firstRow="1" firstCol="1" bandRow="1"/>
              <a:tblGrid>
                <a:gridCol w="3268515">
                  <a:extLst>
                    <a:ext uri="{9D8B030D-6E8A-4147-A177-3AD203B41FA5}">
                      <a16:colId xmlns:a16="http://schemas.microsoft.com/office/drawing/2014/main" val="3255151702"/>
                    </a:ext>
                  </a:extLst>
                </a:gridCol>
                <a:gridCol w="6145655">
                  <a:extLst>
                    <a:ext uri="{9D8B030D-6E8A-4147-A177-3AD203B41FA5}">
                      <a16:colId xmlns:a16="http://schemas.microsoft.com/office/drawing/2014/main" val="124594513"/>
                    </a:ext>
                  </a:extLst>
                </a:gridCol>
                <a:gridCol w="7187074">
                  <a:extLst>
                    <a:ext uri="{9D8B030D-6E8A-4147-A177-3AD203B41FA5}">
                      <a16:colId xmlns:a16="http://schemas.microsoft.com/office/drawing/2014/main" val="1455344920"/>
                    </a:ext>
                  </a:extLst>
                </a:gridCol>
              </a:tblGrid>
              <a:tr h="538214">
                <a:tc>
                  <a:txBody>
                    <a:bodyPr/>
                    <a:lstStyle/>
                    <a:p>
                      <a:pPr>
                        <a:lnSpc>
                          <a:spcPct val="115000"/>
                        </a:lnSpc>
                        <a:spcBef>
                          <a:spcPts val="1800"/>
                        </a:spcBef>
                        <a:spcAft>
                          <a:spcPts val="0"/>
                        </a:spcAft>
                      </a:pPr>
                      <a:r>
                        <a:rPr lang="en-GB" sz="2500" b="1">
                          <a:solidFill>
                            <a:srgbClr val="FFFFFF"/>
                          </a:solidFill>
                          <a:effectLst/>
                          <a:latin typeface="+mn-lt"/>
                          <a:ea typeface="Arial Unicode MS"/>
                          <a:cs typeface="Calibri" panose="020F0502020204030204" pitchFamily="34" charset="0"/>
                        </a:rPr>
                        <a:t>Time</a:t>
                      </a:r>
                      <a:endParaRPr lang="en-GB" sz="2500" b="1">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nSpc>
                          <a:spcPct val="115000"/>
                        </a:lnSpc>
                        <a:spcBef>
                          <a:spcPts val="1800"/>
                        </a:spcBef>
                        <a:spcAft>
                          <a:spcPts val="0"/>
                        </a:spcAft>
                      </a:pPr>
                      <a:r>
                        <a:rPr lang="en-GB" sz="2500" b="1">
                          <a:solidFill>
                            <a:srgbClr val="FFFFFF"/>
                          </a:solidFill>
                          <a:effectLst/>
                          <a:latin typeface="+mn-lt"/>
                          <a:ea typeface="Arial Unicode MS"/>
                          <a:cs typeface="Calibri" panose="020F0502020204030204" pitchFamily="34" charset="0"/>
                        </a:rPr>
                        <a:t>Who</a:t>
                      </a:r>
                      <a:endParaRPr lang="en-GB" sz="2500" b="1">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nSpc>
                          <a:spcPct val="115000"/>
                        </a:lnSpc>
                        <a:spcBef>
                          <a:spcPts val="1800"/>
                        </a:spcBef>
                        <a:spcAft>
                          <a:spcPts val="0"/>
                        </a:spcAft>
                      </a:pPr>
                      <a:r>
                        <a:rPr lang="en-GB" sz="2500" b="1">
                          <a:solidFill>
                            <a:srgbClr val="FFFFFF"/>
                          </a:solidFill>
                          <a:effectLst/>
                          <a:latin typeface="+mn-lt"/>
                          <a:ea typeface="Arial Unicode MS"/>
                          <a:cs typeface="Calibri" panose="020F0502020204030204" pitchFamily="34" charset="0"/>
                        </a:rPr>
                        <a:t>What </a:t>
                      </a:r>
                      <a:endParaRPr lang="en-GB" sz="2500" b="1">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784681147"/>
                  </a:ext>
                </a:extLst>
              </a:tr>
              <a:tr h="848167">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1 hour before </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0"/>
                        </a:spcBef>
                        <a:spcAft>
                          <a:spcPts val="0"/>
                        </a:spcAft>
                      </a:pPr>
                      <a:r>
                        <a:rPr lang="en-GB" sz="2200">
                          <a:solidFill>
                            <a:srgbClr val="000000"/>
                          </a:solidFill>
                          <a:effectLst/>
                          <a:latin typeface="+mn-lt"/>
                          <a:ea typeface="Yu Mincho"/>
                          <a:cs typeface="Times New Roman" panose="02020603050405020304" pitchFamily="18" charset="0"/>
                        </a:rPr>
                        <a:t>Howden HR</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0"/>
                        </a:spcBef>
                        <a:spcAft>
                          <a:spcPts val="0"/>
                        </a:spcAft>
                      </a:pPr>
                      <a:r>
                        <a:rPr lang="en-GB" sz="2200" baseline="0">
                          <a:solidFill>
                            <a:srgbClr val="000000"/>
                          </a:solidFill>
                          <a:effectLst/>
                          <a:latin typeface="+mn-lt"/>
                          <a:ea typeface="Yu Mincho"/>
                          <a:cs typeface="Times New Roman" panose="02020603050405020304" pitchFamily="18" charset="0"/>
                        </a:rPr>
                        <a:t>Check layout of the room </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886454"/>
                  </a:ext>
                </a:extLst>
              </a:tr>
              <a:tr h="997875">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45 minutes before</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Howden AV team and</a:t>
                      </a:r>
                      <a:r>
                        <a:rPr lang="en-GB" sz="2200" baseline="0">
                          <a:solidFill>
                            <a:srgbClr val="000000"/>
                          </a:solidFill>
                          <a:effectLst/>
                          <a:latin typeface="+mn-lt"/>
                          <a:ea typeface="Times New Roman" panose="02020603050405020304" pitchFamily="18" charset="0"/>
                          <a:cs typeface="Times New Roman" panose="02020603050405020304" pitchFamily="18" charset="0"/>
                        </a:rPr>
                        <a:t> Howden HR</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Support for laptop connection, clicker,</a:t>
                      </a:r>
                      <a:r>
                        <a:rPr lang="en-GB" sz="2200" baseline="0">
                          <a:solidFill>
                            <a:srgbClr val="000000"/>
                          </a:solidFill>
                          <a:effectLst/>
                          <a:latin typeface="+mn-lt"/>
                          <a:ea typeface="Times New Roman" panose="02020603050405020304" pitchFamily="18" charset="0"/>
                          <a:cs typeface="Times New Roman" panose="02020603050405020304" pitchFamily="18" charset="0"/>
                        </a:rPr>
                        <a:t> </a:t>
                      </a:r>
                      <a:r>
                        <a:rPr lang="en-GB" sz="2200">
                          <a:solidFill>
                            <a:srgbClr val="000000"/>
                          </a:solidFill>
                          <a:effectLst/>
                          <a:latin typeface="+mn-lt"/>
                          <a:ea typeface="Times New Roman" panose="02020603050405020304" pitchFamily="18" charset="0"/>
                          <a:cs typeface="Times New Roman" panose="02020603050405020304" pitchFamily="18" charset="0"/>
                        </a:rPr>
                        <a:t>screen and mics</a:t>
                      </a:r>
                      <a:r>
                        <a:rPr lang="en-GB" sz="2200" baseline="0">
                          <a:solidFill>
                            <a:srgbClr val="000000"/>
                          </a:solidFill>
                          <a:effectLst/>
                          <a:latin typeface="+mn-lt"/>
                          <a:ea typeface="Times New Roman" panose="02020603050405020304" pitchFamily="18" charset="0"/>
                          <a:cs typeface="Times New Roman" panose="02020603050405020304" pitchFamily="18" charset="0"/>
                        </a:rPr>
                        <a:t> Speakers</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410974"/>
                  </a:ext>
                </a:extLst>
              </a:tr>
              <a:tr h="696121">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45 minutes before </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Catering team</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Layout refreshments in room</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626163"/>
                  </a:ext>
                </a:extLst>
              </a:tr>
              <a:tr h="698221">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30 minutes before</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Attendees</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Attendees arrive for refreshments and light lunch</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374999"/>
                  </a:ext>
                </a:extLst>
              </a:tr>
              <a:tr h="741860">
                <a:tc>
                  <a:txBody>
                    <a:bodyPr/>
                    <a:lstStyle/>
                    <a:p>
                      <a:pPr fontAlgn="base">
                        <a:lnSpc>
                          <a:spcPct val="150000"/>
                        </a:lnSpc>
                        <a:spcBef>
                          <a:spcPts val="1800"/>
                        </a:spcBef>
                        <a:spcAft>
                          <a:spcPts val="0"/>
                        </a:spcAft>
                      </a:pPr>
                      <a:r>
                        <a:rPr lang="en-GB" sz="2200" baseline="0">
                          <a:solidFill>
                            <a:srgbClr val="000000"/>
                          </a:solidFill>
                          <a:effectLst/>
                          <a:latin typeface="+mn-lt"/>
                          <a:ea typeface="Yu Mincho"/>
                          <a:cs typeface="Times New Roman" panose="02020603050405020304" pitchFamily="18" charset="0"/>
                        </a:rPr>
                        <a:t>30 minutes before</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 Speaker</a:t>
                      </a:r>
                      <a:r>
                        <a:rPr lang="en-GB" sz="2200" baseline="0">
                          <a:solidFill>
                            <a:srgbClr val="000000"/>
                          </a:solidFill>
                          <a:effectLst/>
                          <a:latin typeface="+mn-lt"/>
                          <a:ea typeface="Times New Roman" panose="02020603050405020304" pitchFamily="18" charset="0"/>
                          <a:cs typeface="Times New Roman" panose="02020603050405020304" pitchFamily="18" charset="0"/>
                        </a:rPr>
                        <a:t> and leader</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Intro</a:t>
                      </a:r>
                      <a:r>
                        <a:rPr lang="en-GB" sz="2200" baseline="0">
                          <a:solidFill>
                            <a:srgbClr val="000000"/>
                          </a:solidFill>
                          <a:effectLst/>
                          <a:latin typeface="+mn-lt"/>
                          <a:ea typeface="Times New Roman" panose="02020603050405020304" pitchFamily="18" charset="0"/>
                          <a:cs typeface="Times New Roman" panose="02020603050405020304" pitchFamily="18" charset="0"/>
                        </a:rPr>
                        <a:t> meeting ahead of session</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532558"/>
                  </a:ext>
                </a:extLst>
              </a:tr>
              <a:tr h="1023462">
                <a:tc>
                  <a:txBody>
                    <a:bodyPr/>
                    <a:lstStyle/>
                    <a:p>
                      <a:pPr fontAlgn="base">
                        <a:lnSpc>
                          <a:spcPct val="150000"/>
                        </a:lnSpc>
                        <a:spcBef>
                          <a:spcPts val="1800"/>
                        </a:spcBef>
                        <a:spcAft>
                          <a:spcPts val="0"/>
                        </a:spcAft>
                      </a:pPr>
                      <a:r>
                        <a:rPr lang="en-GB" sz="2200">
                          <a:solidFill>
                            <a:srgbClr val="000000"/>
                          </a:solidFill>
                          <a:effectLst/>
                          <a:latin typeface="+mn-lt"/>
                          <a:ea typeface="Times New Roman" panose="02020603050405020304" pitchFamily="18" charset="0"/>
                          <a:cs typeface="Times New Roman" panose="02020603050405020304" pitchFamily="18" charset="0"/>
                        </a:rPr>
                        <a:t>Event Start time </a:t>
                      </a: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50000"/>
                        </a:lnSpc>
                        <a:spcBef>
                          <a:spcPts val="1800"/>
                        </a:spcBef>
                        <a:spcAft>
                          <a:spcPts val="0"/>
                        </a:spcAft>
                        <a:buClrTx/>
                        <a:buSzTx/>
                        <a:buFontTx/>
                        <a:buNone/>
                        <a:tabLst/>
                        <a:defRPr/>
                      </a:pP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spcBef>
                          <a:spcPts val="1800"/>
                        </a:spcBef>
                        <a:spcAft>
                          <a:spcPts val="0"/>
                        </a:spcAft>
                      </a:pPr>
                      <a:endParaRPr lang="en-GB" sz="2200">
                        <a:effectLst/>
                        <a:latin typeface="+mn-lt"/>
                        <a:ea typeface="Yu Mincho"/>
                        <a:cs typeface="Arial" panose="020B0604020202020204" pitchFamily="34" charset="0"/>
                      </a:endParaRPr>
                    </a:p>
                  </a:txBody>
                  <a:tcPr marL="106915" marR="106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173701"/>
                  </a:ext>
                </a:extLst>
              </a:tr>
            </a:tbl>
          </a:graphicData>
        </a:graphic>
      </p:graphicFrame>
    </p:spTree>
    <p:extLst>
      <p:ext uri="{BB962C8B-B14F-4D97-AF65-F5344CB8AC3E}">
        <p14:creationId xmlns:p14="http://schemas.microsoft.com/office/powerpoint/2010/main" val="53672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9713" y="442454"/>
            <a:ext cx="518376" cy="931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559">
              <a:solidFill>
                <a:prstClr val="white"/>
              </a:solidFill>
              <a:latin typeface="Calibri" panose="020F0502020204030204"/>
            </a:endParaRPr>
          </a:p>
        </p:txBody>
      </p:sp>
      <p:sp>
        <p:nvSpPr>
          <p:cNvPr id="3" name="Title 2"/>
          <p:cNvSpPr>
            <a:spLocks noGrp="1"/>
          </p:cNvSpPr>
          <p:nvPr>
            <p:ph type="title"/>
          </p:nvPr>
        </p:nvSpPr>
        <p:spPr>
          <a:xfrm>
            <a:off x="735062" y="323340"/>
            <a:ext cx="17651090" cy="973509"/>
          </a:xfrm>
        </p:spPr>
        <p:txBody>
          <a:bodyPr/>
          <a:lstStyle/>
          <a:p>
            <a:r>
              <a:rPr lang="en-GB"/>
              <a:t>Connecting Back to the Business</a:t>
            </a:r>
          </a:p>
        </p:txBody>
      </p:sp>
      <p:sp>
        <p:nvSpPr>
          <p:cNvPr id="20" name="Slide Number Placeholder 1"/>
          <p:cNvSpPr>
            <a:spLocks noGrp="1"/>
          </p:cNvSpPr>
          <p:nvPr>
            <p:ph type="sldNum" sz="quarter" idx="4294967295"/>
          </p:nvPr>
        </p:nvSpPr>
        <p:spPr>
          <a:xfrm>
            <a:off x="14174455" y="9659947"/>
            <a:ext cx="4276725" cy="569912"/>
          </a:xfrm>
        </p:spPr>
        <p:txBody>
          <a:bodyPr/>
          <a:lstStyle/>
          <a:p>
            <a:fld id="{D942A716-F02B-C046-BE95-DF33613EFB9C}" type="slidenum">
              <a:rPr lang="en-US" smtClean="0"/>
              <a:pPr/>
              <a:t>15</a:t>
            </a:fld>
            <a:endParaRPr lang="en-US"/>
          </a:p>
        </p:txBody>
      </p:sp>
      <p:sp>
        <p:nvSpPr>
          <p:cNvPr id="102" name="TextBox 101"/>
          <p:cNvSpPr txBox="1"/>
          <p:nvPr/>
        </p:nvSpPr>
        <p:spPr>
          <a:xfrm>
            <a:off x="1370247" y="6762056"/>
            <a:ext cx="2881712" cy="954107"/>
          </a:xfrm>
          <a:prstGeom prst="rect">
            <a:avLst/>
          </a:prstGeom>
          <a:noFill/>
        </p:spPr>
        <p:txBody>
          <a:bodyPr wrap="square" rtlCol="0">
            <a:spAutoFit/>
          </a:bodyPr>
          <a:lstStyle/>
          <a:p>
            <a:pPr algn="ctr"/>
            <a:r>
              <a:rPr lang="en-GB" sz="2800" b="1">
                <a:solidFill>
                  <a:schemeClr val="bg1">
                    <a:lumMod val="50000"/>
                  </a:schemeClr>
                </a:solidFill>
              </a:rPr>
              <a:t>International Women's Day</a:t>
            </a:r>
          </a:p>
        </p:txBody>
      </p:sp>
      <p:sp>
        <p:nvSpPr>
          <p:cNvPr id="139" name="TextBox 138"/>
          <p:cNvSpPr txBox="1"/>
          <p:nvPr/>
        </p:nvSpPr>
        <p:spPr>
          <a:xfrm>
            <a:off x="6058986" y="6719107"/>
            <a:ext cx="2888269" cy="954107"/>
          </a:xfrm>
          <a:prstGeom prst="rect">
            <a:avLst/>
          </a:prstGeom>
          <a:noFill/>
        </p:spPr>
        <p:txBody>
          <a:bodyPr wrap="square" rtlCol="0">
            <a:spAutoFit/>
          </a:bodyPr>
          <a:lstStyle/>
          <a:p>
            <a:pPr algn="ctr"/>
            <a:r>
              <a:rPr lang="en-GB" sz="2800" b="1">
                <a:solidFill>
                  <a:schemeClr val="accent1"/>
                </a:solidFill>
              </a:rPr>
              <a:t>Diversity Roundtable </a:t>
            </a:r>
          </a:p>
        </p:txBody>
      </p:sp>
      <p:sp>
        <p:nvSpPr>
          <p:cNvPr id="69" name="TextBox 68"/>
          <p:cNvSpPr txBox="1"/>
          <p:nvPr/>
        </p:nvSpPr>
        <p:spPr>
          <a:xfrm>
            <a:off x="10163368" y="5752072"/>
            <a:ext cx="2685290" cy="707886"/>
          </a:xfrm>
          <a:prstGeom prst="rect">
            <a:avLst/>
          </a:prstGeom>
          <a:noFill/>
        </p:spPr>
        <p:txBody>
          <a:bodyPr wrap="square" rtlCol="0">
            <a:spAutoFit/>
          </a:bodyPr>
          <a:lstStyle/>
          <a:p>
            <a:pPr algn="ctr"/>
            <a:r>
              <a:rPr lang="en-GB" sz="2000"/>
              <a:t>Employee Assistance </a:t>
            </a:r>
          </a:p>
          <a:p>
            <a:pPr algn="ctr"/>
            <a:r>
              <a:rPr lang="en-GB" sz="2000"/>
              <a:t>Programme</a:t>
            </a:r>
          </a:p>
        </p:txBody>
      </p:sp>
      <p:sp>
        <p:nvSpPr>
          <p:cNvPr id="73" name="TextBox 72"/>
          <p:cNvSpPr txBox="1"/>
          <p:nvPr/>
        </p:nvSpPr>
        <p:spPr>
          <a:xfrm>
            <a:off x="13411441" y="5752072"/>
            <a:ext cx="1766829" cy="707886"/>
          </a:xfrm>
          <a:prstGeom prst="rect">
            <a:avLst/>
          </a:prstGeom>
          <a:noFill/>
        </p:spPr>
        <p:txBody>
          <a:bodyPr wrap="none" rtlCol="0">
            <a:spAutoFit/>
          </a:bodyPr>
          <a:lstStyle/>
          <a:p>
            <a:pPr algn="ctr"/>
            <a:r>
              <a:rPr lang="en-GB" sz="2000"/>
              <a:t>Mental Health</a:t>
            </a:r>
          </a:p>
          <a:p>
            <a:pPr algn="ctr"/>
            <a:r>
              <a:rPr lang="en-GB" sz="2000"/>
              <a:t>First Aiders</a:t>
            </a:r>
          </a:p>
        </p:txBody>
      </p:sp>
      <p:sp>
        <p:nvSpPr>
          <p:cNvPr id="7" name="Rectangle 6"/>
          <p:cNvSpPr/>
          <p:nvPr/>
        </p:nvSpPr>
        <p:spPr>
          <a:xfrm>
            <a:off x="673890" y="9227251"/>
            <a:ext cx="2851345" cy="959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55" name="TextBox 54"/>
          <p:cNvSpPr txBox="1"/>
          <p:nvPr/>
        </p:nvSpPr>
        <p:spPr>
          <a:xfrm>
            <a:off x="13463599" y="7439164"/>
            <a:ext cx="1880643" cy="400110"/>
          </a:xfrm>
          <a:prstGeom prst="rect">
            <a:avLst/>
          </a:prstGeom>
          <a:noFill/>
        </p:spPr>
        <p:txBody>
          <a:bodyPr wrap="none" rtlCol="0">
            <a:spAutoFit/>
          </a:bodyPr>
          <a:lstStyle/>
          <a:p>
            <a:pPr algn="ctr"/>
            <a:r>
              <a:rPr lang="en-GB" sz="2000"/>
              <a:t>Respect ERGs</a:t>
            </a:r>
          </a:p>
        </p:txBody>
      </p:sp>
      <p:sp>
        <p:nvSpPr>
          <p:cNvPr id="61" name="TextBox 60"/>
          <p:cNvSpPr txBox="1"/>
          <p:nvPr/>
        </p:nvSpPr>
        <p:spPr>
          <a:xfrm>
            <a:off x="10515998" y="7432525"/>
            <a:ext cx="1980029" cy="400110"/>
          </a:xfrm>
          <a:prstGeom prst="rect">
            <a:avLst/>
          </a:prstGeom>
          <a:noFill/>
        </p:spPr>
        <p:txBody>
          <a:bodyPr wrap="none" rtlCol="0">
            <a:spAutoFit/>
          </a:bodyPr>
          <a:lstStyle/>
          <a:p>
            <a:pPr algn="ctr"/>
            <a:r>
              <a:rPr lang="en-GB" sz="2000"/>
              <a:t>External Events</a:t>
            </a:r>
          </a:p>
        </p:txBody>
      </p:sp>
      <p:sp>
        <p:nvSpPr>
          <p:cNvPr id="9" name="Rectangle 8"/>
          <p:cNvSpPr/>
          <p:nvPr/>
        </p:nvSpPr>
        <p:spPr>
          <a:xfrm>
            <a:off x="10062138" y="3776251"/>
            <a:ext cx="5995562" cy="508547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63" name="TextBox 62"/>
          <p:cNvSpPr txBox="1"/>
          <p:nvPr/>
        </p:nvSpPr>
        <p:spPr>
          <a:xfrm>
            <a:off x="13463599" y="8131478"/>
            <a:ext cx="1807098" cy="400110"/>
          </a:xfrm>
          <a:prstGeom prst="rect">
            <a:avLst/>
          </a:prstGeom>
          <a:noFill/>
        </p:spPr>
        <p:txBody>
          <a:bodyPr wrap="none" rtlCol="0">
            <a:spAutoFit/>
          </a:bodyPr>
          <a:lstStyle/>
          <a:p>
            <a:pPr algn="ctr"/>
            <a:r>
              <a:rPr lang="en-GB" sz="2000"/>
              <a:t>Wellbeing hub</a:t>
            </a:r>
          </a:p>
        </p:txBody>
      </p:sp>
      <p:sp>
        <p:nvSpPr>
          <p:cNvPr id="66" name="TextBox 65"/>
          <p:cNvSpPr txBox="1"/>
          <p:nvPr/>
        </p:nvSpPr>
        <p:spPr>
          <a:xfrm>
            <a:off x="10506389" y="8109781"/>
            <a:ext cx="1923925" cy="400110"/>
          </a:xfrm>
          <a:prstGeom prst="rect">
            <a:avLst/>
          </a:prstGeom>
          <a:noFill/>
        </p:spPr>
        <p:txBody>
          <a:bodyPr wrap="none" rtlCol="0">
            <a:spAutoFit/>
          </a:bodyPr>
          <a:lstStyle/>
          <a:p>
            <a:pPr algn="ctr"/>
            <a:r>
              <a:rPr lang="en-GB" sz="2000"/>
              <a:t>Learning Portal</a:t>
            </a:r>
          </a:p>
        </p:txBody>
      </p:sp>
      <p:sp>
        <p:nvSpPr>
          <p:cNvPr id="68" name="TextBox 67"/>
          <p:cNvSpPr txBox="1"/>
          <p:nvPr/>
        </p:nvSpPr>
        <p:spPr>
          <a:xfrm>
            <a:off x="10569833" y="6755269"/>
            <a:ext cx="1611339" cy="400110"/>
          </a:xfrm>
          <a:prstGeom prst="rect">
            <a:avLst/>
          </a:prstGeom>
          <a:noFill/>
        </p:spPr>
        <p:txBody>
          <a:bodyPr wrap="none" rtlCol="0">
            <a:spAutoFit/>
          </a:bodyPr>
          <a:lstStyle/>
          <a:p>
            <a:pPr algn="ctr"/>
            <a:r>
              <a:rPr lang="en-GB" sz="2000"/>
              <a:t>Reward Hub</a:t>
            </a:r>
          </a:p>
        </p:txBody>
      </p:sp>
      <p:sp>
        <p:nvSpPr>
          <p:cNvPr id="71" name="TextBox 70"/>
          <p:cNvSpPr txBox="1"/>
          <p:nvPr/>
        </p:nvSpPr>
        <p:spPr>
          <a:xfrm>
            <a:off x="13623115" y="6752162"/>
            <a:ext cx="1513556" cy="400110"/>
          </a:xfrm>
          <a:prstGeom prst="rect">
            <a:avLst/>
          </a:prstGeom>
          <a:noFill/>
        </p:spPr>
        <p:txBody>
          <a:bodyPr wrap="none" rtlCol="0">
            <a:spAutoFit/>
          </a:bodyPr>
          <a:lstStyle/>
          <a:p>
            <a:pPr algn="ctr"/>
            <a:r>
              <a:rPr lang="en-GB" sz="2000"/>
              <a:t>HR Policies</a:t>
            </a:r>
          </a:p>
        </p:txBody>
      </p:sp>
      <p:cxnSp>
        <p:nvCxnSpPr>
          <p:cNvPr id="12" name="Straight Connector 11"/>
          <p:cNvCxnSpPr>
            <a:endCxn id="9" idx="2"/>
          </p:cNvCxnSpPr>
          <p:nvPr/>
        </p:nvCxnSpPr>
        <p:spPr>
          <a:xfrm flipH="1">
            <a:off x="13059919" y="5598896"/>
            <a:ext cx="6388" cy="326283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062138" y="6459958"/>
            <a:ext cx="5995562" cy="468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0062141" y="7276388"/>
            <a:ext cx="5995562" cy="468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094795" y="8016614"/>
            <a:ext cx="5995562" cy="468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370247" y="4146499"/>
            <a:ext cx="2881712" cy="954107"/>
          </a:xfrm>
          <a:prstGeom prst="rect">
            <a:avLst/>
          </a:prstGeom>
          <a:noFill/>
        </p:spPr>
        <p:txBody>
          <a:bodyPr wrap="square" rtlCol="0">
            <a:spAutoFit/>
          </a:bodyPr>
          <a:lstStyle/>
          <a:p>
            <a:pPr algn="ctr"/>
            <a:r>
              <a:rPr lang="en-GB" sz="2800" b="1">
                <a:solidFill>
                  <a:schemeClr val="tx2">
                    <a:lumMod val="50000"/>
                  </a:schemeClr>
                </a:solidFill>
              </a:rPr>
              <a:t>D&amp;I Awareness Day</a:t>
            </a:r>
          </a:p>
        </p:txBody>
      </p:sp>
      <p:sp>
        <p:nvSpPr>
          <p:cNvPr id="78" name="TextBox 77"/>
          <p:cNvSpPr txBox="1"/>
          <p:nvPr/>
        </p:nvSpPr>
        <p:spPr>
          <a:xfrm>
            <a:off x="10830660" y="4146500"/>
            <a:ext cx="4471294" cy="954107"/>
          </a:xfrm>
          <a:prstGeom prst="rect">
            <a:avLst/>
          </a:prstGeom>
          <a:noFill/>
        </p:spPr>
        <p:txBody>
          <a:bodyPr wrap="square" rtlCol="0">
            <a:spAutoFit/>
          </a:bodyPr>
          <a:lstStyle/>
          <a:p>
            <a:pPr algn="ctr"/>
            <a:r>
              <a:rPr lang="en-GB" sz="2800" b="1">
                <a:solidFill>
                  <a:schemeClr val="tx2">
                    <a:lumMod val="50000"/>
                  </a:schemeClr>
                </a:solidFill>
              </a:rPr>
              <a:t>Howden Resources to sign post to participants</a:t>
            </a:r>
          </a:p>
        </p:txBody>
      </p:sp>
      <p:sp>
        <p:nvSpPr>
          <p:cNvPr id="80" name="TextBox 79"/>
          <p:cNvSpPr txBox="1"/>
          <p:nvPr/>
        </p:nvSpPr>
        <p:spPr>
          <a:xfrm>
            <a:off x="735062" y="2011120"/>
            <a:ext cx="17483027" cy="830997"/>
          </a:xfrm>
          <a:prstGeom prst="rect">
            <a:avLst/>
          </a:prstGeom>
          <a:noFill/>
        </p:spPr>
        <p:txBody>
          <a:bodyPr wrap="square" rtlCol="0">
            <a:spAutoFit/>
          </a:bodyPr>
          <a:lstStyle/>
          <a:p>
            <a:r>
              <a:rPr lang="en-GB" sz="2400">
                <a:solidFill>
                  <a:schemeClr val="bg1">
                    <a:lumMod val="50000"/>
                  </a:schemeClr>
                </a:solidFill>
              </a:rPr>
              <a:t>Diversity Roundtables are a great way to signpost to participants different support, tools and events that are relevant both during and following the event, see the example below, which would be relevant for the UK: </a:t>
            </a:r>
          </a:p>
        </p:txBody>
      </p:sp>
      <p:sp>
        <p:nvSpPr>
          <p:cNvPr id="19" name="Right Arrow 18"/>
          <p:cNvSpPr/>
          <p:nvPr/>
        </p:nvSpPr>
        <p:spPr>
          <a:xfrm>
            <a:off x="4757055" y="7138611"/>
            <a:ext cx="1023257" cy="3181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
        <p:nvSpPr>
          <p:cNvPr id="82" name="Right Arrow 81"/>
          <p:cNvSpPr/>
          <p:nvPr/>
        </p:nvSpPr>
        <p:spPr>
          <a:xfrm>
            <a:off x="8909248" y="7138611"/>
            <a:ext cx="1023257" cy="3181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cxnSp>
        <p:nvCxnSpPr>
          <p:cNvPr id="83" name="Straight Connector 82"/>
          <p:cNvCxnSpPr/>
          <p:nvPr/>
        </p:nvCxnSpPr>
        <p:spPr>
          <a:xfrm>
            <a:off x="10083906" y="5578216"/>
            <a:ext cx="5995562" cy="468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983028" y="3763300"/>
            <a:ext cx="3644394" cy="508547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cxnSp>
        <p:nvCxnSpPr>
          <p:cNvPr id="86" name="Straight Connector 85"/>
          <p:cNvCxnSpPr/>
          <p:nvPr/>
        </p:nvCxnSpPr>
        <p:spPr>
          <a:xfrm>
            <a:off x="987739" y="5582281"/>
            <a:ext cx="3661451" cy="1661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96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Learn more about Karl</a:t>
            </a:r>
          </a:p>
        </p:txBody>
      </p:sp>
      <p:sp>
        <p:nvSpPr>
          <p:cNvPr id="2" name="Slide Number Placeholder 1"/>
          <p:cNvSpPr>
            <a:spLocks noGrp="1"/>
          </p:cNvSpPr>
          <p:nvPr>
            <p:ph type="sldNum" sz="quarter" idx="429496729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42A716-F02B-C046-BE95-DF33613EFB9C}"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7"/>
          <p:cNvSpPr/>
          <p:nvPr/>
        </p:nvSpPr>
        <p:spPr>
          <a:xfrm>
            <a:off x="12380782" y="2828987"/>
            <a:ext cx="1274708"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Karl </a:t>
            </a:r>
            <a:r>
              <a:rPr kumimoji="0" lang="en-GB" sz="1800" b="0" i="0" u="none" strike="noStrike" kern="1200" cap="none" spc="0" normalizeH="0" baseline="0" noProof="0" err="1">
                <a:ln>
                  <a:noFill/>
                </a:ln>
                <a:solidFill>
                  <a:srgbClr val="000000"/>
                </a:solidFill>
                <a:effectLst/>
                <a:uLnTx/>
                <a:uFillTx/>
                <a:latin typeface="Arial"/>
                <a:ea typeface="+mn-ea"/>
                <a:cs typeface="+mn-cs"/>
              </a:rPr>
              <a:t>Lokko</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Click </a:t>
            </a:r>
            <a:r>
              <a:rPr kumimoji="0" lang="en-GB" sz="1800" b="0" i="0" u="none" strike="noStrike" kern="1200" cap="none" spc="0" normalizeH="0" baseline="0" noProof="0">
                <a:ln>
                  <a:noFill/>
                </a:ln>
                <a:solidFill>
                  <a:srgbClr val="000000"/>
                </a:solidFill>
                <a:effectLst/>
                <a:uLnTx/>
                <a:uFillTx/>
                <a:latin typeface="Arial"/>
                <a:ea typeface="+mn-ea"/>
                <a:cs typeface="+mn-cs"/>
                <a:hlinkClick r:id="rId2"/>
              </a:rPr>
              <a:t>here</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p:cNvSpPr/>
          <p:nvPr/>
        </p:nvSpPr>
        <p:spPr>
          <a:xfrm>
            <a:off x="12380782" y="5269440"/>
            <a:ext cx="2723887"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Black Seed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www.blackseed.ventures</a:t>
            </a:r>
          </a:p>
        </p:txBody>
      </p:sp>
      <p:sp>
        <p:nvSpPr>
          <p:cNvPr id="10" name="Rectangle 9"/>
          <p:cNvSpPr/>
          <p:nvPr/>
        </p:nvSpPr>
        <p:spPr>
          <a:xfrm>
            <a:off x="12577899" y="7528152"/>
            <a:ext cx="1975926"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X formerly 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a:t>
            </a:r>
            <a:r>
              <a:rPr kumimoji="0" lang="en-GB" sz="1800" b="0" i="0" u="none" strike="noStrike" kern="1200" cap="none" spc="0" normalizeH="0" baseline="0" noProof="0" err="1">
                <a:ln>
                  <a:noFill/>
                </a:ln>
                <a:solidFill>
                  <a:srgbClr val="000000"/>
                </a:solidFill>
                <a:effectLst/>
                <a:uLnTx/>
                <a:uFillTx/>
                <a:latin typeface="Arial"/>
                <a:ea typeface="+mn-ea"/>
                <a:cs typeface="+mn-cs"/>
              </a:rPr>
              <a:t>KarlLokko</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059504" y="5059376"/>
            <a:ext cx="1321278" cy="1066460"/>
          </a:xfrm>
          <a:prstGeom prst="rect">
            <a:avLst/>
          </a:prstGeom>
        </p:spPr>
      </p:pic>
      <p:pic>
        <p:nvPicPr>
          <p:cNvPr id="13" name="Picture 12"/>
          <p:cNvPicPr>
            <a:picLocks noChangeAspect="1"/>
          </p:cNvPicPr>
          <p:nvPr/>
        </p:nvPicPr>
        <p:blipFill>
          <a:blip r:embed="rId5"/>
          <a:stretch>
            <a:fillRect/>
          </a:stretch>
        </p:blipFill>
        <p:spPr>
          <a:xfrm>
            <a:off x="11150942" y="2685345"/>
            <a:ext cx="860249" cy="867795"/>
          </a:xfrm>
          <a:prstGeom prst="rect">
            <a:avLst/>
          </a:prstGeom>
        </p:spPr>
      </p:pic>
      <p:pic>
        <p:nvPicPr>
          <p:cNvPr id="14" name="Picture 13"/>
          <p:cNvPicPr>
            <a:picLocks noChangeAspect="1"/>
          </p:cNvPicPr>
          <p:nvPr/>
        </p:nvPicPr>
        <p:blipFill>
          <a:blip r:embed="rId6"/>
          <a:stretch>
            <a:fillRect/>
          </a:stretch>
        </p:blipFill>
        <p:spPr>
          <a:xfrm>
            <a:off x="11153803" y="7350506"/>
            <a:ext cx="1229047" cy="1001625"/>
          </a:xfrm>
          <a:prstGeom prst="rect">
            <a:avLst/>
          </a:prstGeom>
        </p:spPr>
      </p:pic>
      <p:pic>
        <p:nvPicPr>
          <p:cNvPr id="15" name="Picture 14" descr="A person smiling with a red circle&#10;&#10;Description automatically generated with low confidence">
            <a:extLst>
              <a:ext uri="{FF2B5EF4-FFF2-40B4-BE49-F238E27FC236}">
                <a16:creationId xmlns:a16="http://schemas.microsoft.com/office/drawing/2014/main" id="{9D9013B1-20BE-58C6-C67B-E6C0AE19D53A}"/>
              </a:ext>
            </a:extLst>
          </p:cNvPr>
          <p:cNvPicPr>
            <a:picLocks noChangeAspect="1"/>
          </p:cNvPicPr>
          <p:nvPr/>
        </p:nvPicPr>
        <p:blipFill>
          <a:blip r:embed="rId7"/>
          <a:stretch>
            <a:fillRect/>
          </a:stretch>
        </p:blipFill>
        <p:spPr>
          <a:xfrm>
            <a:off x="2740930" y="3119242"/>
            <a:ext cx="4077836" cy="4077836"/>
          </a:xfrm>
          <a:prstGeom prst="rect">
            <a:avLst/>
          </a:prstGeom>
        </p:spPr>
      </p:pic>
      <p:sp>
        <p:nvSpPr>
          <p:cNvPr id="16" name="TextBox 15">
            <a:extLst>
              <a:ext uri="{FF2B5EF4-FFF2-40B4-BE49-F238E27FC236}">
                <a16:creationId xmlns:a16="http://schemas.microsoft.com/office/drawing/2014/main" id="{F644C77E-237B-4DA7-76BB-82DB5194CF93}"/>
              </a:ext>
            </a:extLst>
          </p:cNvPr>
          <p:cNvSpPr txBox="1"/>
          <p:nvPr/>
        </p:nvSpPr>
        <p:spPr>
          <a:xfrm>
            <a:off x="166675" y="7132930"/>
            <a:ext cx="9226345" cy="1959511"/>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600"/>
              </a:spcAft>
              <a:buClr>
                <a:prstClr val="white"/>
              </a:buClr>
              <a:buSzPct val="80000"/>
              <a:buFontTx/>
              <a:buNone/>
              <a:tabLst/>
              <a:defRPr/>
            </a:pPr>
            <a:r>
              <a:rPr kumimoji="0" lang="en-GB" sz="1800" b="1" i="0" u="none" strike="noStrike" kern="1200" cap="none" spc="0" normalizeH="0" baseline="0" noProof="0">
                <a:ln>
                  <a:noFill/>
                </a:ln>
                <a:solidFill>
                  <a:srgbClr val="000000"/>
                </a:solidFill>
                <a:effectLst/>
                <a:uLnTx/>
                <a:uFillTx/>
                <a:latin typeface="Arial"/>
                <a:ea typeface="Lato Light" panose="020F0502020204030203" pitchFamily="34" charset="0"/>
                <a:cs typeface="Lato Light" panose="020F0502020204030203" pitchFamily="34" charset="0"/>
              </a:rPr>
              <a:t>Karl Lokko</a:t>
            </a:r>
            <a:br>
              <a:rPr kumimoji="0" lang="en-GB" sz="1800" b="0" i="0" u="none" strike="noStrike" kern="1200" cap="none" spc="0" normalizeH="0" baseline="0" noProof="0">
                <a:ln>
                  <a:noFill/>
                </a:ln>
                <a:solidFill>
                  <a:srgbClr val="000000"/>
                </a:solidFill>
                <a:effectLst/>
                <a:uLnTx/>
                <a:uFillTx/>
                <a:latin typeface="Arial"/>
                <a:ea typeface="Lato Light" panose="020F0502020204030203" pitchFamily="34" charset="0"/>
                <a:cs typeface="Lato Light" panose="020F0502020204030203" pitchFamily="34" charset="0"/>
              </a:rPr>
            </a:br>
            <a:r>
              <a:rPr kumimoji="0" lang="en-GB" sz="1800" b="0" i="0" u="none" strike="noStrike" kern="1200" cap="none" spc="0" normalizeH="0" baseline="0" noProof="0">
                <a:ln>
                  <a:noFill/>
                </a:ln>
                <a:solidFill>
                  <a:srgbClr val="000000"/>
                </a:solidFill>
                <a:effectLst/>
                <a:uLnTx/>
                <a:uFillTx/>
                <a:latin typeface="Arial"/>
                <a:ea typeface="Lato Light" panose="020F0502020204030203" pitchFamily="34" charset="0"/>
                <a:cs typeface="Lato Light" panose="020F0502020204030203" pitchFamily="34" charset="0"/>
              </a:rPr>
              <a:t>Poet, activist, former gang leader and philanthropist</a:t>
            </a:r>
          </a:p>
          <a:p>
            <a:pPr marL="0" marR="0" lvl="0" indent="0" algn="ctr" defTabSz="914400" rtl="0" eaLnBrk="1" fontAlgn="auto" latinLnBrk="0" hangingPunct="1">
              <a:lnSpc>
                <a:spcPct val="100000"/>
              </a:lnSpc>
              <a:spcBef>
                <a:spcPts val="1000"/>
              </a:spcBef>
              <a:spcAft>
                <a:spcPts val="600"/>
              </a:spcAft>
              <a:buClr>
                <a:prstClr val="white"/>
              </a:buClr>
              <a:buSzPct val="80000"/>
              <a:buFontTx/>
              <a:buNone/>
              <a:tabLst/>
              <a:defRPr/>
            </a:pPr>
            <a:r>
              <a:rPr kumimoji="0" lang="en-GB" sz="1800" b="0" i="0" u="none" strike="noStrike" kern="1200" cap="none" spc="0" normalizeH="0" baseline="0" noProof="0">
                <a:ln>
                  <a:noFill/>
                </a:ln>
                <a:solidFill>
                  <a:srgbClr val="000000"/>
                </a:solidFill>
                <a:effectLst/>
                <a:uLnTx/>
                <a:uFillTx/>
                <a:latin typeface="Arial"/>
                <a:ea typeface="Lato Light" panose="020F0502020204030203" pitchFamily="34" charset="0"/>
                <a:cs typeface="Lato Light" panose="020F0502020204030203" pitchFamily="34" charset="0"/>
              </a:rPr>
              <a:t>Karl has spent the past decade of his life advocating for a fairer and more inclusive business ecosystem. A gifted orator and poet, Karl is regularly invited to speak at corporate, public and charity events. He is the co-founder and chairman on Black Seed Europe’s largest Black fund for Black founders by Black founders. </a:t>
            </a:r>
            <a:endParaRPr kumimoji="0" lang="en-GB" sz="1800" b="0" i="0" u="none" strike="noStrike" kern="1200" cap="none" spc="0" normalizeH="0" baseline="0" noProof="0">
              <a:ln>
                <a:noFill/>
              </a:ln>
              <a:solidFill>
                <a:srgbClr val="000000"/>
              </a:solidFill>
              <a:effectLst/>
              <a:highlight>
                <a:srgbClr val="FFFF00"/>
              </a:highlight>
              <a:uLnTx/>
              <a:uFillTx/>
              <a:latin typeface="Arial"/>
              <a:ea typeface="Lato Light" panose="020F0502020204030203" pitchFamily="34" charset="0"/>
              <a:cs typeface="Lato Light" panose="020F0502020204030203" pitchFamily="34" charset="0"/>
            </a:endParaRPr>
          </a:p>
        </p:txBody>
      </p:sp>
      <p:sp>
        <p:nvSpPr>
          <p:cNvPr id="17" name="TextBox 16"/>
          <p:cNvSpPr txBox="1"/>
          <p:nvPr/>
        </p:nvSpPr>
        <p:spPr>
          <a:xfrm>
            <a:off x="10685030" y="336793"/>
            <a:ext cx="8038011" cy="914400"/>
          </a:xfrm>
          <a:prstGeom prst="rect">
            <a:avLst/>
          </a:prstGeom>
          <a:noFill/>
        </p:spPr>
        <p:txBody>
          <a:bodyPr wrap="none" lIns="0" tIns="0" rIns="0" bIns="0" rtlCol="0">
            <a:noAutofit/>
          </a:bodyPr>
          <a:lstStyle/>
          <a:p>
            <a:pPr algn="ctr"/>
            <a:r>
              <a:rPr lang="en-GB" sz="7200" b="1"/>
              <a:t>UK EXAMPLE</a:t>
            </a:r>
          </a:p>
        </p:txBody>
      </p:sp>
    </p:spTree>
    <p:extLst>
      <p:ext uri="{BB962C8B-B14F-4D97-AF65-F5344CB8AC3E}">
        <p14:creationId xmlns:p14="http://schemas.microsoft.com/office/powerpoint/2010/main" val="201207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2B2B8-61C2-EA6A-0BA1-34809CF3EB59}"/>
              </a:ext>
            </a:extLst>
          </p:cNvPr>
          <p:cNvSpPr>
            <a:spLocks noGrp="1"/>
          </p:cNvSpPr>
          <p:nvPr>
            <p:ph type="title"/>
          </p:nvPr>
        </p:nvSpPr>
        <p:spPr>
          <a:xfrm>
            <a:off x="714309" y="457135"/>
            <a:ext cx="17651090" cy="973509"/>
          </a:xfrm>
        </p:spPr>
        <p:txBody>
          <a:bodyPr/>
          <a:lstStyle/>
          <a:p>
            <a:r>
              <a:rPr lang="en-US">
                <a:latin typeface="Georgia" panose="02040502050405020303" pitchFamily="18" charset="0"/>
              </a:rPr>
              <a:t>Howden Resources Available</a:t>
            </a:r>
          </a:p>
        </p:txBody>
      </p:sp>
      <p:sp>
        <p:nvSpPr>
          <p:cNvPr id="5" name="Text Placeholder 4">
            <a:extLst>
              <a:ext uri="{FF2B5EF4-FFF2-40B4-BE49-F238E27FC236}">
                <a16:creationId xmlns:a16="http://schemas.microsoft.com/office/drawing/2014/main" id="{557D00D1-25F9-DCEF-CA0F-06D255DE6B11}"/>
              </a:ext>
            </a:extLst>
          </p:cNvPr>
          <p:cNvSpPr>
            <a:spLocks noGrp="1"/>
          </p:cNvSpPr>
          <p:nvPr>
            <p:ph type="body" sz="quarter" idx="4294967295"/>
          </p:nvPr>
        </p:nvSpPr>
        <p:spPr>
          <a:xfrm>
            <a:off x="10202954" y="2418085"/>
            <a:ext cx="8033002" cy="9118600"/>
          </a:xfrm>
        </p:spPr>
        <p:txBody>
          <a:bodyPr vert="horz" lIns="142554" tIns="71277" rIns="142554" bIns="71277" rtlCol="0" anchor="t">
            <a:normAutofit/>
          </a:bodyPr>
          <a:lstStyle/>
          <a:p>
            <a:r>
              <a:rPr lang="en-US" b="1">
                <a:latin typeface="Open Sans"/>
                <a:ea typeface="Open Sans"/>
                <a:cs typeface="Open Sans"/>
              </a:rPr>
              <a:t>Wellbeing Hub:</a:t>
            </a:r>
          </a:p>
          <a:p>
            <a:pPr marL="0" lvl="1" indent="0">
              <a:buNone/>
            </a:pPr>
            <a:r>
              <a:rPr lang="en-US">
                <a:latin typeface="Open Sans"/>
                <a:ea typeface="Open Sans"/>
                <a:cs typeface="Open Sans"/>
              </a:rPr>
              <a:t>     Link</a:t>
            </a:r>
            <a:r>
              <a:rPr lang="en-US">
                <a:latin typeface="Open Sans"/>
                <a:ea typeface="Open Sans"/>
                <a:cs typeface="Open Sans"/>
                <a:hlinkClick r:id="rId2"/>
              </a:rPr>
              <a:t> here </a:t>
            </a:r>
            <a:endParaRPr lang="en-US">
              <a:latin typeface="Open Sans"/>
              <a:ea typeface="Open Sans"/>
              <a:cs typeface="Open Sans"/>
            </a:endParaRPr>
          </a:p>
          <a:p>
            <a:pPr marL="0" lvl="1" indent="0">
              <a:buNone/>
            </a:pPr>
            <a:r>
              <a:rPr lang="en-US" b="1">
                <a:latin typeface="Open Sans"/>
                <a:ea typeface="Open Sans"/>
                <a:cs typeface="Open Sans"/>
              </a:rPr>
              <a:t>Better Up Coaching:</a:t>
            </a:r>
            <a:r>
              <a:rPr lang="en-US">
                <a:latin typeface="Open Sans"/>
                <a:ea typeface="Open Sans"/>
                <a:cs typeface="Open Sans"/>
              </a:rPr>
              <a:t> </a:t>
            </a:r>
            <a:endParaRPr lang="en-US"/>
          </a:p>
          <a:p>
            <a:pPr indent="-180000"/>
            <a:r>
              <a:rPr lang="en-US">
                <a:latin typeface="Open Sans"/>
                <a:ea typeface="Open Sans"/>
                <a:cs typeface="Open Sans"/>
              </a:rPr>
              <a:t>     Workplace Link </a:t>
            </a:r>
            <a:r>
              <a:rPr lang="en-US">
                <a:latin typeface="Open Sans"/>
                <a:ea typeface="Open Sans"/>
                <a:cs typeface="Open Sans"/>
                <a:hlinkClick r:id="rId3"/>
              </a:rPr>
              <a:t>here </a:t>
            </a:r>
            <a:endParaRPr lang="en-US">
              <a:latin typeface="Open Sans"/>
              <a:ea typeface="Open Sans"/>
              <a:cs typeface="Open Sans"/>
            </a:endParaRPr>
          </a:p>
          <a:p>
            <a:pPr marL="0" lvl="1" indent="0">
              <a:buNone/>
            </a:pPr>
            <a:r>
              <a:rPr lang="en-US" b="1">
                <a:latin typeface="Open Sans"/>
                <a:ea typeface="Open Sans"/>
                <a:cs typeface="Open Sans"/>
              </a:rPr>
              <a:t>Learning Portal:</a:t>
            </a:r>
          </a:p>
          <a:p>
            <a:pPr marL="0" lvl="1" indent="0">
              <a:buNone/>
            </a:pPr>
            <a:r>
              <a:rPr lang="en-US">
                <a:latin typeface="Open Sans"/>
                <a:ea typeface="Open Sans"/>
                <a:cs typeface="Open Sans"/>
              </a:rPr>
              <a:t>     Workday Link </a:t>
            </a:r>
            <a:r>
              <a:rPr lang="en-US">
                <a:latin typeface="Open Sans"/>
                <a:ea typeface="Open Sans"/>
                <a:cs typeface="Open Sans"/>
                <a:hlinkClick r:id="rId4"/>
              </a:rPr>
              <a:t>here</a:t>
            </a:r>
            <a:endParaRPr lang="en-US" b="1">
              <a:latin typeface="Open Sans"/>
              <a:ea typeface="Open Sans"/>
              <a:cs typeface="Open Sans"/>
            </a:endParaRPr>
          </a:p>
          <a:p>
            <a:r>
              <a:rPr lang="en-US" b="1">
                <a:latin typeface="Open Sans"/>
                <a:ea typeface="Open Sans"/>
                <a:cs typeface="Open Sans"/>
              </a:rPr>
              <a:t>Reward Hub: </a:t>
            </a:r>
            <a:endParaRPr lang="en-US" b="1"/>
          </a:p>
          <a:p>
            <a:pPr marL="0" lvl="1" indent="0">
              <a:buNone/>
            </a:pPr>
            <a:r>
              <a:rPr lang="en-US">
                <a:latin typeface="Open Sans"/>
                <a:ea typeface="Open Sans"/>
                <a:cs typeface="Open Sans"/>
              </a:rPr>
              <a:t>      Link </a:t>
            </a:r>
            <a:r>
              <a:rPr lang="en-US">
                <a:latin typeface="Open Sans"/>
                <a:ea typeface="Open Sans"/>
                <a:cs typeface="Open Sans"/>
                <a:hlinkClick r:id="rId5"/>
              </a:rPr>
              <a:t>here</a:t>
            </a:r>
            <a:endParaRPr lang="en-US"/>
          </a:p>
        </p:txBody>
      </p:sp>
      <p:sp>
        <p:nvSpPr>
          <p:cNvPr id="3" name="Rectangle 2"/>
          <p:cNvSpPr/>
          <p:nvPr/>
        </p:nvSpPr>
        <p:spPr>
          <a:xfrm>
            <a:off x="1076372" y="2418085"/>
            <a:ext cx="7867331" cy="34009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HR Policies: </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Workday link </a:t>
            </a:r>
            <a:r>
              <a:rPr kumimoji="0" lang="en-US" sz="1800" b="0" i="0" u="none" strike="noStrike" kern="1200" cap="none" spc="0" normalizeH="0" baseline="0" noProof="0">
                <a:ln>
                  <a:noFill/>
                </a:ln>
                <a:solidFill>
                  <a:srgbClr val="000000"/>
                </a:solidFill>
                <a:effectLst/>
                <a:uLnTx/>
                <a:uFillTx/>
                <a:latin typeface="Open Sans"/>
                <a:ea typeface="Open Sans"/>
                <a:cs typeface="Open Sans"/>
                <a:hlinkClick r:id="rId6"/>
              </a:rPr>
              <a:t>here</a:t>
            </a:r>
            <a:r>
              <a:rPr kumimoji="0" lang="en-US" sz="1800" b="0" i="0" u="none" strike="noStrike" kern="1200" cap="none" spc="0" normalizeH="0" baseline="0" noProof="0">
                <a:ln>
                  <a:noFill/>
                </a:ln>
                <a:solidFill>
                  <a:srgbClr val="000000"/>
                </a:solidFill>
                <a:effectLst/>
                <a:uLnTx/>
                <a:uFillTx/>
                <a:latin typeface="Open Sans"/>
                <a:ea typeface="Open Sans"/>
                <a:cs typeface="Open Sans"/>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HR Business Partner:</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If you are unsure of your HR Business Partner,  you ask your manager or raise a case in Workday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Employee Assistance Programme:</a:t>
            </a: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Call 0844 8922 493 (24 hours a day, 7 days a week); or</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Visit the Health Assured website </a:t>
            </a:r>
            <a:r>
              <a:rPr kumimoji="0" lang="en-US" sz="1800" b="0" i="0" u="none" strike="noStrike" kern="1200" cap="none" spc="0" normalizeH="0" baseline="0" noProof="0">
                <a:ln>
                  <a:noFill/>
                </a:ln>
                <a:solidFill>
                  <a:srgbClr val="000000"/>
                </a:solidFill>
                <a:effectLst/>
                <a:uLnTx/>
                <a:uFillTx/>
                <a:latin typeface="Open Sans"/>
                <a:ea typeface="Open Sans"/>
                <a:cs typeface="Open Sans"/>
                <a:hlinkClick r:id="rId7">
                  <a:extLst>
                    <a:ext uri="{A12FA001-AC4F-418D-AE19-62706E023703}">
                      <ahyp:hlinkClr xmlns:ahyp="http://schemas.microsoft.com/office/drawing/2018/hyperlinkcolor" val="tx"/>
                    </a:ext>
                  </a:extLst>
                </a:hlinkClick>
              </a:rPr>
              <a:t>here</a:t>
            </a:r>
            <a:r>
              <a:rPr kumimoji="0" lang="en-US" sz="1800" b="0" i="0" u="none" strike="noStrike" kern="1200" cap="none" spc="0" normalizeH="0" baseline="0" noProof="0">
                <a:ln>
                  <a:noFill/>
                </a:ln>
                <a:solidFill>
                  <a:srgbClr val="000000"/>
                </a:solidFill>
                <a:effectLst/>
                <a:uLnTx/>
                <a:uFillTx/>
                <a:latin typeface="Open Sans"/>
                <a:ea typeface="Open Sans"/>
                <a:cs typeface="Open Sans"/>
              </a:rPr>
              <a:t>. Login details: Username: Wellbeing; Password: HowDenGroup94</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6" name="Rectangle 5"/>
          <p:cNvSpPr/>
          <p:nvPr/>
        </p:nvSpPr>
        <p:spPr>
          <a:xfrm>
            <a:off x="1076371" y="6406995"/>
            <a:ext cx="7954625" cy="320087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D&amp;I:</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Email: </a:t>
            </a:r>
            <a:r>
              <a:rPr kumimoji="0" lang="en-US" sz="1800" b="0" i="0" u="none" strike="noStrike" kern="1200" cap="none" spc="0" normalizeH="0" baseline="0" noProof="0">
                <a:ln>
                  <a:noFill/>
                </a:ln>
                <a:solidFill>
                  <a:srgbClr val="000000"/>
                </a:solidFill>
                <a:effectLst/>
                <a:uLnTx/>
                <a:uFillTx/>
                <a:latin typeface="Open Sans"/>
                <a:ea typeface="Open Sans"/>
                <a:cs typeface="Open Sans"/>
                <a:hlinkClick r:id="rId8"/>
              </a:rPr>
              <a:t>diversityandinclusion@howdengrp.com</a:t>
            </a:r>
            <a:endParaRPr kumimoji="0" lang="en-US" sz="1800" b="0" i="0" u="none" strike="noStrike" kern="1200" cap="none" spc="0" normalizeH="0" baseline="0" noProof="0">
              <a:ln>
                <a:noFill/>
              </a:ln>
              <a:solidFill>
                <a:srgbClr val="000000"/>
              </a:solidFill>
              <a:effectLst/>
              <a:uLnTx/>
              <a:uFillTx/>
              <a:latin typeface="Open Sans"/>
              <a:ea typeface="Open Sans"/>
              <a:cs typeface="Open San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Respect ERGs:</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Open Sans"/>
                <a:ea typeface="Open Sans"/>
                <a:cs typeface="Open Sans"/>
              </a:rPr>
              <a:t>Workplace page </a:t>
            </a:r>
            <a:r>
              <a:rPr kumimoji="0" lang="en-GB" sz="1800" b="0" i="0" u="none" strike="noStrike" kern="1200" cap="none" spc="0" normalizeH="0" baseline="0" noProof="0">
                <a:ln>
                  <a:noFill/>
                </a:ln>
                <a:solidFill>
                  <a:srgbClr val="000000"/>
                </a:solidFill>
                <a:effectLst/>
                <a:uLnTx/>
                <a:uFillTx/>
                <a:latin typeface="Open Sans"/>
                <a:ea typeface="Open Sans"/>
                <a:cs typeface="Open Sans"/>
                <a:hlinkClick r:id="rId9"/>
              </a:rPr>
              <a:t>here </a:t>
            </a:r>
            <a:endParaRPr kumimoji="0" lang="en-US" sz="1800" b="0" i="0" u="none" strike="noStrike" kern="1200" cap="none" spc="0" normalizeH="0" baseline="0" noProof="0">
              <a:ln>
                <a:noFill/>
              </a:ln>
              <a:solidFill>
                <a:srgbClr val="000000"/>
              </a:solidFill>
              <a:effectLst/>
              <a:uLnTx/>
              <a:uFillTx/>
              <a:latin typeface="Open Sans"/>
              <a:ea typeface="Open Sans"/>
              <a:cs typeface="Open Sans"/>
            </a:endParaRP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Email: Respect@howdengroup.com</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a:cs typeface="Open Sans"/>
              </a:rPr>
              <a:t>Dive In: </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Website </a:t>
            </a:r>
            <a:r>
              <a:rPr kumimoji="0" lang="en-US" sz="1715" b="0" i="0" u="none" strike="noStrike" kern="1200" cap="none" spc="0" normalizeH="0" baseline="0" noProof="0">
                <a:ln>
                  <a:noFill/>
                </a:ln>
                <a:solidFill>
                  <a:srgbClr val="000000"/>
                </a:solidFill>
                <a:effectLst/>
                <a:uLnTx/>
                <a:uFillTx/>
                <a:latin typeface="Segoe UI Historic"/>
                <a:ea typeface="Segoe UI Historic"/>
                <a:cs typeface="Segoe UI Historic"/>
                <a:hlinkClick r:id="rId10"/>
              </a:rPr>
              <a:t>here </a:t>
            </a:r>
            <a:endParaRPr kumimoji="0" lang="en-US" sz="1800" b="1" i="0" u="none" strike="noStrike" kern="1200" cap="none" spc="0" normalizeH="0" baseline="0" noProof="0">
              <a:ln>
                <a:noFill/>
              </a:ln>
              <a:solidFill>
                <a:srgbClr val="000000"/>
              </a:solidFill>
              <a:effectLst/>
              <a:uLnTx/>
              <a:uFillTx/>
              <a:latin typeface="Open Sans"/>
              <a:ea typeface="Open Sans"/>
              <a:cs typeface="Open Sans"/>
            </a:endParaRPr>
          </a:p>
          <a:p>
            <a:pPr marL="457200" marR="0" lvl="1"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9" name="Straight Connector 8"/>
          <p:cNvCxnSpPr/>
          <p:nvPr/>
        </p:nvCxnSpPr>
        <p:spPr>
          <a:xfrm>
            <a:off x="9505019" y="2400284"/>
            <a:ext cx="17417" cy="65347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85030" y="336793"/>
            <a:ext cx="8038011" cy="914400"/>
          </a:xfrm>
          <a:prstGeom prst="rect">
            <a:avLst/>
          </a:prstGeom>
          <a:noFill/>
        </p:spPr>
        <p:txBody>
          <a:bodyPr wrap="none" lIns="0" tIns="0" rIns="0" bIns="0" rtlCol="0">
            <a:noAutofit/>
          </a:bodyPr>
          <a:lstStyle/>
          <a:p>
            <a:pPr algn="ctr"/>
            <a:r>
              <a:rPr lang="en-GB" sz="7200" b="1"/>
              <a:t>UK EXAMPLE</a:t>
            </a:r>
          </a:p>
        </p:txBody>
      </p:sp>
    </p:spTree>
    <p:extLst>
      <p:ext uri="{BB962C8B-B14F-4D97-AF65-F5344CB8AC3E}">
        <p14:creationId xmlns:p14="http://schemas.microsoft.com/office/powerpoint/2010/main" val="126622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2B099A-9B36-A166-2115-CB6EA2A73713}"/>
              </a:ext>
            </a:extLst>
          </p:cNvPr>
          <p:cNvSpPr>
            <a:spLocks noGrp="1"/>
          </p:cNvSpPr>
          <p:nvPr>
            <p:ph type="title"/>
          </p:nvPr>
        </p:nvSpPr>
        <p:spPr>
          <a:xfrm>
            <a:off x="720010" y="143626"/>
            <a:ext cx="9059716" cy="973509"/>
          </a:xfrm>
        </p:spPr>
        <p:txBody>
          <a:bodyPr>
            <a:normAutofit fontScale="90000"/>
          </a:bodyPr>
          <a:lstStyle/>
          <a:p>
            <a:r>
              <a:rPr lang="en-US">
                <a:ea typeface="Open Sans"/>
                <a:cs typeface="Open Sans"/>
              </a:rPr>
              <a:t>Mental Health First Aiders </a:t>
            </a:r>
            <a:br>
              <a:rPr lang="en-US">
                <a:ea typeface="Open Sans"/>
                <a:cs typeface="Open Sans"/>
              </a:rPr>
            </a:br>
            <a:r>
              <a:rPr lang="en-US">
                <a:ea typeface="Open Sans"/>
                <a:cs typeface="Open Sans"/>
              </a:rPr>
              <a:t>and First Aiders</a:t>
            </a:r>
            <a:endParaRPr lang="en-US" sz="11500"/>
          </a:p>
        </p:txBody>
      </p:sp>
      <p:pic>
        <p:nvPicPr>
          <p:cNvPr id="6" name="Picture 5" descr="A screenshot of a medical record&#10;&#10;Description automatically generated">
            <a:extLst>
              <a:ext uri="{FF2B5EF4-FFF2-40B4-BE49-F238E27FC236}">
                <a16:creationId xmlns:a16="http://schemas.microsoft.com/office/drawing/2014/main" id="{AFD0D759-DCC6-0135-1913-3422BF18475B}"/>
              </a:ext>
            </a:extLst>
          </p:cNvPr>
          <p:cNvPicPr>
            <a:picLocks noChangeAspect="1"/>
          </p:cNvPicPr>
          <p:nvPr/>
        </p:nvPicPr>
        <p:blipFill>
          <a:blip r:embed="rId2"/>
          <a:stretch>
            <a:fillRect/>
          </a:stretch>
        </p:blipFill>
        <p:spPr>
          <a:xfrm>
            <a:off x="1997510" y="3240048"/>
            <a:ext cx="6637831" cy="4901018"/>
          </a:xfrm>
          <a:prstGeom prst="rect">
            <a:avLst/>
          </a:prstGeom>
        </p:spPr>
      </p:pic>
      <p:pic>
        <p:nvPicPr>
          <p:cNvPr id="7" name="Picture 6" descr="A person with a first aid kit&#10;&#10;Description automatically generated">
            <a:extLst>
              <a:ext uri="{FF2B5EF4-FFF2-40B4-BE49-F238E27FC236}">
                <a16:creationId xmlns:a16="http://schemas.microsoft.com/office/drawing/2014/main" id="{8F5F388B-FF9B-2B77-372B-F1886B6784A2}"/>
              </a:ext>
            </a:extLst>
          </p:cNvPr>
          <p:cNvPicPr>
            <a:picLocks noChangeAspect="1"/>
          </p:cNvPicPr>
          <p:nvPr/>
        </p:nvPicPr>
        <p:blipFill>
          <a:blip r:embed="rId3"/>
          <a:stretch>
            <a:fillRect/>
          </a:stretch>
        </p:blipFill>
        <p:spPr>
          <a:xfrm>
            <a:off x="10533122" y="2975074"/>
            <a:ext cx="5351311" cy="5559673"/>
          </a:xfrm>
          <a:prstGeom prst="rect">
            <a:avLst/>
          </a:prstGeom>
        </p:spPr>
      </p:pic>
      <p:pic>
        <p:nvPicPr>
          <p:cNvPr id="8" name="Picture 7">
            <a:extLst>
              <a:ext uri="{FF2B5EF4-FFF2-40B4-BE49-F238E27FC236}">
                <a16:creationId xmlns:a16="http://schemas.microsoft.com/office/drawing/2014/main" id="{534BEB2C-48EA-766B-B056-1BCB07F0F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70" y="9295514"/>
            <a:ext cx="2525059" cy="668846"/>
          </a:xfrm>
          <a:prstGeom prst="rect">
            <a:avLst/>
          </a:prstGeom>
        </p:spPr>
      </p:pic>
      <p:sp>
        <p:nvSpPr>
          <p:cNvPr id="9" name="TextBox 8"/>
          <p:cNvSpPr txBox="1"/>
          <p:nvPr/>
        </p:nvSpPr>
        <p:spPr>
          <a:xfrm>
            <a:off x="10685030" y="336793"/>
            <a:ext cx="8038011" cy="914400"/>
          </a:xfrm>
          <a:prstGeom prst="rect">
            <a:avLst/>
          </a:prstGeom>
          <a:noFill/>
        </p:spPr>
        <p:txBody>
          <a:bodyPr wrap="none" lIns="0" tIns="0" rIns="0" bIns="0" rtlCol="0">
            <a:noAutofit/>
          </a:bodyPr>
          <a:lstStyle/>
          <a:p>
            <a:pPr algn="ctr"/>
            <a:r>
              <a:rPr lang="en-GB" sz="7200" b="1"/>
              <a:t>UK EXAMPLE</a:t>
            </a:r>
          </a:p>
        </p:txBody>
      </p:sp>
    </p:spTree>
    <p:extLst>
      <p:ext uri="{BB962C8B-B14F-4D97-AF65-F5344CB8AC3E}">
        <p14:creationId xmlns:p14="http://schemas.microsoft.com/office/powerpoint/2010/main" val="290959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7073" y="700975"/>
            <a:ext cx="17651090" cy="973509"/>
          </a:xfrm>
        </p:spPr>
        <p:txBody>
          <a:bodyPr/>
          <a:lstStyle/>
          <a:p>
            <a:r>
              <a:rPr lang="en-GB"/>
              <a:t>Foreword</a:t>
            </a:r>
          </a:p>
        </p:txBody>
      </p:sp>
      <p:pic>
        <p:nvPicPr>
          <p:cNvPr id="7" name="Picture 6"/>
          <p:cNvPicPr>
            <a:picLocks noChangeAspect="1"/>
          </p:cNvPicPr>
          <p:nvPr/>
        </p:nvPicPr>
        <p:blipFill>
          <a:blip r:embed="rId3"/>
          <a:stretch>
            <a:fillRect/>
          </a:stretch>
        </p:blipFill>
        <p:spPr>
          <a:xfrm>
            <a:off x="16280333" y="9753575"/>
            <a:ext cx="1955415" cy="825221"/>
          </a:xfrm>
          <a:prstGeom prst="rect">
            <a:avLst/>
          </a:prstGeom>
        </p:spPr>
      </p:pic>
      <p:sp>
        <p:nvSpPr>
          <p:cNvPr id="8" name="Rectangle 7"/>
          <p:cNvSpPr/>
          <p:nvPr/>
        </p:nvSpPr>
        <p:spPr>
          <a:xfrm>
            <a:off x="707073" y="3078764"/>
            <a:ext cx="11794081" cy="4893647"/>
          </a:xfrm>
          <a:prstGeom prst="rect">
            <a:avLst/>
          </a:prstGeom>
        </p:spPr>
        <p:txBody>
          <a:bodyPr wrap="square" lIns="91440" tIns="45720" rIns="91440" bIns="45720" anchor="t">
            <a:spAutoFit/>
          </a:bodyPr>
          <a:lstStyle/>
          <a:p>
            <a:r>
              <a:rPr lang="en-GB" sz="2400"/>
              <a:t>I am committed to building a more inclusive workplace for all of us. </a:t>
            </a:r>
            <a:r>
              <a:rPr lang="en-GB" sz="2400">
                <a:solidFill>
                  <a:srgbClr val="000000"/>
                </a:solidFill>
                <a:latin typeface="Arial" panose="020B0604020202020204" pitchFamily="34" charset="0"/>
                <a:ea typeface="Times New Roman" panose="02020603050405020304" pitchFamily="18" charset="0"/>
              </a:rPr>
              <a:t>Improving our Diversity &amp; Inclusion (D&amp;I) awareness, skills and behaviours is crucial to build a shared understanding to allow us to harness our collective power to drive inclusion at Howden. </a:t>
            </a:r>
          </a:p>
          <a:p>
            <a:endParaRPr lang="en-GB" sz="2400"/>
          </a:p>
          <a:p>
            <a:r>
              <a:rPr lang="en-GB" sz="2400"/>
              <a:t>For me inclusion starts with curiosity and conversation and that is why my pledge speaks to my commitment to facilitate that. My pledge is about creating opportunities that allows us to talk openly, honestly and freely and to learn from each of our experiences. That is why, I pledge to:</a:t>
            </a:r>
          </a:p>
          <a:p>
            <a:endParaRPr lang="en-GB" sz="2400" b="1" i="1">
              <a:cs typeface="Arial"/>
            </a:endParaRPr>
          </a:p>
          <a:p>
            <a:r>
              <a:rPr lang="en-GB" sz="2400" b="1" i="1">
                <a:ea typeface="+mn-lt"/>
                <a:cs typeface="+mn-lt"/>
              </a:rPr>
              <a:t>"</a:t>
            </a:r>
            <a:r>
              <a:rPr lang="en-GB" sz="2400" i="1">
                <a:ea typeface="+mn-lt"/>
                <a:cs typeface="+mn-lt"/>
              </a:rPr>
              <a:t>Help build a culture that encourages us to be curious of others, which in turn will help us better understand how we can continue to build a more inclusive workplace by rolling out of </a:t>
            </a:r>
            <a:r>
              <a:rPr lang="en-GB" sz="2400" b="1" i="1">
                <a:ea typeface="+mn-lt"/>
                <a:cs typeface="+mn-lt"/>
              </a:rPr>
              <a:t>Diversity Roundtables</a:t>
            </a:r>
            <a:r>
              <a:rPr lang="en-GB" sz="2400" i="1">
                <a:ea typeface="+mn-lt"/>
                <a:cs typeface="+mn-lt"/>
              </a:rPr>
              <a:t> across the group"</a:t>
            </a:r>
            <a:endParaRPr lang="en-GB" i="1">
              <a:cs typeface="Arial"/>
            </a:endParaRPr>
          </a:p>
        </p:txBody>
      </p:sp>
      <p:sp>
        <p:nvSpPr>
          <p:cNvPr id="9" name="TextBox 8"/>
          <p:cNvSpPr txBox="1"/>
          <p:nvPr/>
        </p:nvSpPr>
        <p:spPr>
          <a:xfrm>
            <a:off x="14085484" y="6828280"/>
            <a:ext cx="4138735" cy="927462"/>
          </a:xfrm>
          <a:prstGeom prst="rect">
            <a:avLst/>
          </a:prstGeom>
          <a:noFill/>
        </p:spPr>
        <p:txBody>
          <a:bodyPr wrap="square" lIns="0" tIns="0" rIns="0" bIns="0" rtlCol="0" anchor="t">
            <a:noAutofit/>
          </a:bodyPr>
          <a:lstStyle/>
          <a:p>
            <a:r>
              <a:rPr lang="en-GB" sz="2400" b="1" err="1"/>
              <a:t>Vusa</a:t>
            </a:r>
            <a:r>
              <a:rPr lang="en-GB" sz="2400" b="1"/>
              <a:t> Tebe</a:t>
            </a:r>
          </a:p>
          <a:p>
            <a:r>
              <a:rPr lang="en-GB" sz="2400"/>
              <a:t>Group Diversity &amp; Inclusion Manager</a:t>
            </a:r>
            <a:endParaRPr lang="en-GB" sz="2400">
              <a:cs typeface="Arial"/>
            </a:endParaRPr>
          </a:p>
        </p:txBody>
      </p:sp>
      <p:cxnSp>
        <p:nvCxnSpPr>
          <p:cNvPr id="11" name="Straight Connector 10"/>
          <p:cNvCxnSpPr/>
          <p:nvPr/>
        </p:nvCxnSpPr>
        <p:spPr>
          <a:xfrm>
            <a:off x="13115109" y="2495006"/>
            <a:ext cx="52251" cy="606116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Picture 1" descr="A person wearing glasses and smiling&#10;&#10;Description automatically generated">
            <a:extLst>
              <a:ext uri="{FF2B5EF4-FFF2-40B4-BE49-F238E27FC236}">
                <a16:creationId xmlns:a16="http://schemas.microsoft.com/office/drawing/2014/main" id="{D7FDC5EE-600D-589A-4C00-943BFDE443BC}"/>
              </a:ext>
            </a:extLst>
          </p:cNvPr>
          <p:cNvPicPr>
            <a:picLocks noChangeAspect="1"/>
          </p:cNvPicPr>
          <p:nvPr/>
        </p:nvPicPr>
        <p:blipFill>
          <a:blip r:embed="rId4"/>
          <a:stretch>
            <a:fillRect/>
          </a:stretch>
        </p:blipFill>
        <p:spPr>
          <a:xfrm>
            <a:off x="14459493" y="2672176"/>
            <a:ext cx="2705981" cy="3597791"/>
          </a:xfrm>
          <a:prstGeom prst="rect">
            <a:avLst/>
          </a:prstGeom>
        </p:spPr>
      </p:pic>
    </p:spTree>
    <p:extLst>
      <p:ext uri="{BB962C8B-B14F-4D97-AF65-F5344CB8AC3E}">
        <p14:creationId xmlns:p14="http://schemas.microsoft.com/office/powerpoint/2010/main" val="42074625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98936" y="5353692"/>
            <a:ext cx="14245901" cy="1199687"/>
          </a:xfrm>
          <a:prstGeom prst="rect">
            <a:avLst/>
          </a:prstGeom>
          <a:noFill/>
        </p:spPr>
        <p:txBody>
          <a:bodyPr wrap="square" rtlCol="0">
            <a:spAutoFit/>
          </a:bodyPr>
          <a:lstStyle/>
          <a:p>
            <a:pPr marL="445484" indent="-445484">
              <a:spcBef>
                <a:spcPts val="1871"/>
              </a:spcBef>
              <a:buFont typeface="Arial" panose="020B0604020202020204" pitchFamily="34" charset="0"/>
              <a:buChar char="•"/>
            </a:pPr>
            <a:r>
              <a:rPr lang="en-GB" sz="1871"/>
              <a:t>Topics can be aligned with International or local D&amp;I Awareness days, </a:t>
            </a:r>
            <a:r>
              <a:rPr lang="en-GB"/>
              <a:t>public holidays, </a:t>
            </a:r>
            <a:r>
              <a:rPr lang="en-GB" sz="1871"/>
              <a:t>ERGs or D&amp;I activity </a:t>
            </a:r>
          </a:p>
          <a:p>
            <a:pPr marL="445484" indent="-445484">
              <a:spcBef>
                <a:spcPts val="1871"/>
              </a:spcBef>
              <a:buFont typeface="Arial" panose="020B0604020202020204" pitchFamily="34" charset="0"/>
              <a:buChar char="•"/>
            </a:pPr>
            <a:r>
              <a:rPr lang="en-GB" sz="1871"/>
              <a:t>There will be open invitations to all who want to attend (capped at c30 to ensure we can maintain a safe space), relevant articles and that months Inclusion Edit will be sent as pre read </a:t>
            </a:r>
          </a:p>
        </p:txBody>
      </p:sp>
      <p:sp>
        <p:nvSpPr>
          <p:cNvPr id="21" name="Rectangle 20"/>
          <p:cNvSpPr/>
          <p:nvPr/>
        </p:nvSpPr>
        <p:spPr>
          <a:xfrm>
            <a:off x="1422391" y="4744271"/>
            <a:ext cx="15835014" cy="2418530"/>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22" name="Rectangle 21"/>
          <p:cNvSpPr/>
          <p:nvPr/>
        </p:nvSpPr>
        <p:spPr>
          <a:xfrm>
            <a:off x="17696798" y="721084"/>
            <a:ext cx="518376" cy="931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559">
              <a:solidFill>
                <a:prstClr val="white"/>
              </a:solidFill>
              <a:latin typeface="Calibri" panose="020F0502020204030204"/>
            </a:endParaRPr>
          </a:p>
        </p:txBody>
      </p:sp>
      <p:sp>
        <p:nvSpPr>
          <p:cNvPr id="10" name="Rectangle 9"/>
          <p:cNvSpPr/>
          <p:nvPr/>
        </p:nvSpPr>
        <p:spPr>
          <a:xfrm>
            <a:off x="600565" y="9222512"/>
            <a:ext cx="3119121" cy="1120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20" name="Rectangle 19"/>
          <p:cNvSpPr/>
          <p:nvPr/>
        </p:nvSpPr>
        <p:spPr>
          <a:xfrm>
            <a:off x="1438880" y="4744271"/>
            <a:ext cx="1324583" cy="2418530"/>
          </a:xfrm>
          <a:prstGeom prst="rect">
            <a:avLst/>
          </a:prstGeom>
          <a:solidFill>
            <a:schemeClr val="accent3">
              <a:lumMod val="5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83" b="1"/>
              <a:t>How</a:t>
            </a:r>
          </a:p>
        </p:txBody>
      </p:sp>
      <p:sp>
        <p:nvSpPr>
          <p:cNvPr id="18" name="Rectangle 17"/>
          <p:cNvSpPr/>
          <p:nvPr/>
        </p:nvSpPr>
        <p:spPr>
          <a:xfrm>
            <a:off x="1422391" y="2869358"/>
            <a:ext cx="1324583" cy="1558361"/>
          </a:xfrm>
          <a:prstGeom prst="rect">
            <a:avLst/>
          </a:prstGeom>
          <a:solidFill>
            <a:schemeClr val="bg1">
              <a:lumMod val="6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83" b="1"/>
              <a:t>Why</a:t>
            </a:r>
          </a:p>
        </p:txBody>
      </p:sp>
      <p:sp>
        <p:nvSpPr>
          <p:cNvPr id="17" name="Rectangle 16"/>
          <p:cNvSpPr/>
          <p:nvPr/>
        </p:nvSpPr>
        <p:spPr>
          <a:xfrm>
            <a:off x="1438880" y="1846596"/>
            <a:ext cx="1324583" cy="710849"/>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83" b="1"/>
              <a:t>What</a:t>
            </a:r>
          </a:p>
        </p:txBody>
      </p:sp>
      <p:sp>
        <p:nvSpPr>
          <p:cNvPr id="3" name="Title 2"/>
          <p:cNvSpPr>
            <a:spLocks noGrp="1"/>
          </p:cNvSpPr>
          <p:nvPr>
            <p:ph type="title"/>
          </p:nvPr>
        </p:nvSpPr>
        <p:spPr>
          <a:xfrm>
            <a:off x="847114" y="530493"/>
            <a:ext cx="17651090" cy="973509"/>
          </a:xfrm>
        </p:spPr>
        <p:txBody>
          <a:bodyPr/>
          <a:lstStyle/>
          <a:p>
            <a:r>
              <a:rPr lang="en-GB"/>
              <a:t>Overview of Diversity Roundtables</a:t>
            </a:r>
          </a:p>
        </p:txBody>
      </p:sp>
      <p:sp>
        <p:nvSpPr>
          <p:cNvPr id="2" name="Slide Number Placeholder 1"/>
          <p:cNvSpPr>
            <a:spLocks noGrp="1"/>
          </p:cNvSpPr>
          <p:nvPr>
            <p:ph type="sldNum" sz="quarter" idx="4294967295"/>
          </p:nvPr>
        </p:nvSpPr>
        <p:spPr>
          <a:xfrm>
            <a:off x="14730413" y="9881733"/>
            <a:ext cx="4276725" cy="569912"/>
          </a:xfrm>
        </p:spPr>
        <p:txBody>
          <a:bodyPr/>
          <a:lstStyle/>
          <a:p>
            <a:fld id="{D942A716-F02B-C046-BE95-DF33613EFB9C}" type="slidenum">
              <a:rPr lang="en-US" smtClean="0"/>
              <a:pPr/>
              <a:t>3</a:t>
            </a:fld>
            <a:endParaRPr lang="en-US"/>
          </a:p>
        </p:txBody>
      </p:sp>
      <p:sp>
        <p:nvSpPr>
          <p:cNvPr id="8" name="TextBox 7"/>
          <p:cNvSpPr txBox="1"/>
          <p:nvPr/>
        </p:nvSpPr>
        <p:spPr>
          <a:xfrm>
            <a:off x="3012763" y="1869572"/>
            <a:ext cx="13758963" cy="668132"/>
          </a:xfrm>
          <a:prstGeom prst="rect">
            <a:avLst/>
          </a:prstGeom>
          <a:noFill/>
        </p:spPr>
        <p:txBody>
          <a:bodyPr wrap="square" rtlCol="0">
            <a:spAutoFit/>
          </a:bodyPr>
          <a:lstStyle/>
          <a:p>
            <a:pPr marL="445484" indent="-445484" defTabSz="1425550">
              <a:spcBef>
                <a:spcPts val="1871"/>
              </a:spcBef>
              <a:buFont typeface="Arial" panose="020B0604020202020204" pitchFamily="34" charset="0"/>
              <a:buChar char="•"/>
              <a:defRPr/>
            </a:pPr>
            <a:r>
              <a:rPr lang="en-GB" sz="1871">
                <a:solidFill>
                  <a:prstClr val="black"/>
                </a:solidFill>
              </a:rPr>
              <a:t>Diversity Roundtables</a:t>
            </a:r>
            <a:r>
              <a:rPr lang="en-GB" sz="1871" b="1">
                <a:solidFill>
                  <a:prstClr val="black"/>
                </a:solidFill>
              </a:rPr>
              <a:t> </a:t>
            </a:r>
            <a:r>
              <a:rPr lang="en-GB" sz="1871">
                <a:solidFill>
                  <a:prstClr val="black"/>
                </a:solidFill>
              </a:rPr>
              <a:t>provide employees with an opportunity to speak and listen to each other in an atmosphere of safety and equality</a:t>
            </a:r>
          </a:p>
        </p:txBody>
      </p:sp>
      <p:sp>
        <p:nvSpPr>
          <p:cNvPr id="12" name="TextBox 11"/>
          <p:cNvSpPr txBox="1"/>
          <p:nvPr/>
        </p:nvSpPr>
        <p:spPr>
          <a:xfrm>
            <a:off x="3012762" y="2873994"/>
            <a:ext cx="14434936" cy="1443344"/>
          </a:xfrm>
          <a:prstGeom prst="rect">
            <a:avLst/>
          </a:prstGeom>
          <a:noFill/>
        </p:spPr>
        <p:txBody>
          <a:bodyPr wrap="square" rtlCol="0">
            <a:spAutoFit/>
          </a:bodyPr>
          <a:lstStyle/>
          <a:p>
            <a:pPr marL="445484" indent="-445484">
              <a:spcBef>
                <a:spcPts val="1871"/>
              </a:spcBef>
              <a:buFont typeface="Arial" panose="020B0604020202020204" pitchFamily="34" charset="0"/>
              <a:buChar char="•"/>
            </a:pPr>
            <a:r>
              <a:rPr lang="en-GB" sz="1871">
                <a:solidFill>
                  <a:prstClr val="black"/>
                </a:solidFill>
              </a:rPr>
              <a:t>Increases conversation around inclusion, promoting awareness and building knowledge of others experiences</a:t>
            </a:r>
          </a:p>
          <a:p>
            <a:pPr marL="445484" indent="-445484">
              <a:spcBef>
                <a:spcPts val="1871"/>
              </a:spcBef>
              <a:buFont typeface="Arial" panose="020B0604020202020204" pitchFamily="34" charset="0"/>
              <a:buChar char="•"/>
            </a:pPr>
            <a:r>
              <a:rPr lang="en-GB" sz="1871">
                <a:solidFill>
                  <a:schemeClr val="bg2">
                    <a:lumMod val="10000"/>
                  </a:schemeClr>
                </a:solidFill>
              </a:rPr>
              <a:t>Builds and fosters inclusive awareness, skills and behaviours</a:t>
            </a:r>
            <a:endParaRPr lang="en-GB" sz="1871">
              <a:solidFill>
                <a:prstClr val="black"/>
              </a:solidFill>
            </a:endParaRPr>
          </a:p>
          <a:p>
            <a:pPr marL="445484" indent="-445484" defTabSz="1425550">
              <a:spcBef>
                <a:spcPts val="1871"/>
              </a:spcBef>
              <a:buFont typeface="Arial" panose="020B0604020202020204" pitchFamily="34" charset="0"/>
              <a:buChar char="•"/>
              <a:defRPr/>
            </a:pPr>
            <a:r>
              <a:rPr lang="en-GB" sz="1871">
                <a:solidFill>
                  <a:prstClr val="black"/>
                </a:solidFill>
              </a:rPr>
              <a:t>Cultivates empathy, helping employees gain a shared sense of understanding</a:t>
            </a:r>
          </a:p>
        </p:txBody>
      </p:sp>
      <p:sp>
        <p:nvSpPr>
          <p:cNvPr id="16" name="Rectangle 15"/>
          <p:cNvSpPr/>
          <p:nvPr/>
        </p:nvSpPr>
        <p:spPr>
          <a:xfrm>
            <a:off x="1423650" y="1846596"/>
            <a:ext cx="15835014" cy="71084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19" name="Rectangle 18"/>
          <p:cNvSpPr/>
          <p:nvPr/>
        </p:nvSpPr>
        <p:spPr>
          <a:xfrm>
            <a:off x="1422391" y="2850872"/>
            <a:ext cx="15835014" cy="1576847"/>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15" name="Rectangle 14"/>
          <p:cNvSpPr/>
          <p:nvPr/>
        </p:nvSpPr>
        <p:spPr>
          <a:xfrm>
            <a:off x="1422391" y="7404174"/>
            <a:ext cx="1397123" cy="19454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83" b="1">
                <a:solidFill>
                  <a:schemeClr val="tx1"/>
                </a:solidFill>
              </a:rPr>
              <a:t>What is it not</a:t>
            </a:r>
          </a:p>
        </p:txBody>
      </p:sp>
      <p:sp>
        <p:nvSpPr>
          <p:cNvPr id="23" name="TextBox 22"/>
          <p:cNvSpPr txBox="1"/>
          <p:nvPr/>
        </p:nvSpPr>
        <p:spPr>
          <a:xfrm>
            <a:off x="3051137" y="7405551"/>
            <a:ext cx="14245901" cy="1974900"/>
          </a:xfrm>
          <a:prstGeom prst="rect">
            <a:avLst/>
          </a:prstGeom>
          <a:noFill/>
        </p:spPr>
        <p:txBody>
          <a:bodyPr wrap="square" rtlCol="0">
            <a:spAutoFit/>
          </a:bodyPr>
          <a:lstStyle/>
          <a:p>
            <a:pPr marL="445484" indent="-445484">
              <a:spcBef>
                <a:spcPts val="1871"/>
              </a:spcBef>
              <a:buFont typeface="Arial" panose="020B0604020202020204" pitchFamily="34" charset="0"/>
              <a:buChar char="•"/>
              <a:defRPr/>
            </a:pPr>
            <a:r>
              <a:rPr lang="en-GB" sz="1871">
                <a:solidFill>
                  <a:prstClr val="black"/>
                </a:solidFill>
              </a:rPr>
              <a:t>Opportunities to shame / call out individuals for previous non inclusive behaviour</a:t>
            </a:r>
          </a:p>
          <a:p>
            <a:pPr marL="445484" indent="-445484">
              <a:spcBef>
                <a:spcPts val="1871"/>
              </a:spcBef>
              <a:buFont typeface="Arial" panose="020B0604020202020204" pitchFamily="34" charset="0"/>
              <a:buChar char="•"/>
              <a:defRPr/>
            </a:pPr>
            <a:r>
              <a:rPr lang="en-GB" sz="1871">
                <a:solidFill>
                  <a:prstClr val="black"/>
                </a:solidFill>
              </a:rPr>
              <a:t>Forums for general business gripes</a:t>
            </a:r>
            <a:endParaRPr lang="en-GB" sz="1871"/>
          </a:p>
          <a:p>
            <a:pPr marL="445484" indent="-445484">
              <a:spcBef>
                <a:spcPts val="1871"/>
              </a:spcBef>
              <a:buFont typeface="Arial" panose="020B0604020202020204" pitchFamily="34" charset="0"/>
              <a:buChar char="•"/>
              <a:defRPr/>
            </a:pPr>
            <a:r>
              <a:rPr lang="en-GB" sz="1871"/>
              <a:t>Training sessions; their primary aim is not education</a:t>
            </a:r>
          </a:p>
          <a:p>
            <a:pPr marL="445484" indent="-445484">
              <a:spcBef>
                <a:spcPts val="1871"/>
              </a:spcBef>
              <a:buFont typeface="Arial" panose="020B0604020202020204" pitchFamily="34" charset="0"/>
              <a:buChar char="•"/>
              <a:defRPr/>
            </a:pPr>
            <a:r>
              <a:rPr lang="en-GB" sz="1871"/>
              <a:t>Forums for debates or problem solving exercises.</a:t>
            </a:r>
            <a:endParaRPr lang="en-GB" sz="1871">
              <a:solidFill>
                <a:prstClr val="black"/>
              </a:solidFill>
            </a:endParaRPr>
          </a:p>
        </p:txBody>
      </p:sp>
      <p:sp>
        <p:nvSpPr>
          <p:cNvPr id="24" name="Rectangle 23"/>
          <p:cNvSpPr/>
          <p:nvPr/>
        </p:nvSpPr>
        <p:spPr>
          <a:xfrm>
            <a:off x="1422391" y="7404174"/>
            <a:ext cx="15835014" cy="19454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1"/>
          </a:p>
        </p:txBody>
      </p:sp>
    </p:spTree>
    <p:extLst>
      <p:ext uri="{BB962C8B-B14F-4D97-AF65-F5344CB8AC3E}">
        <p14:creationId xmlns:p14="http://schemas.microsoft.com/office/powerpoint/2010/main" val="293452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696798" y="721084"/>
            <a:ext cx="518376" cy="931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559">
              <a:solidFill>
                <a:prstClr val="white"/>
              </a:solidFill>
              <a:latin typeface="Calibri" panose="020F0502020204030204"/>
            </a:endParaRPr>
          </a:p>
        </p:txBody>
      </p:sp>
      <p:sp>
        <p:nvSpPr>
          <p:cNvPr id="10" name="Rectangle 9"/>
          <p:cNvSpPr/>
          <p:nvPr/>
        </p:nvSpPr>
        <p:spPr>
          <a:xfrm>
            <a:off x="664183" y="8922311"/>
            <a:ext cx="3119121" cy="1120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4" name="Title 3"/>
          <p:cNvSpPr>
            <a:spLocks noGrp="1"/>
          </p:cNvSpPr>
          <p:nvPr>
            <p:ph type="title"/>
          </p:nvPr>
        </p:nvSpPr>
        <p:spPr>
          <a:xfrm>
            <a:off x="664183" y="525483"/>
            <a:ext cx="17651090" cy="973509"/>
          </a:xfrm>
        </p:spPr>
        <p:txBody>
          <a:bodyPr/>
          <a:lstStyle/>
          <a:p>
            <a:r>
              <a:rPr lang="en-GB"/>
              <a:t>Outcomes of Diversity Roundtables</a:t>
            </a:r>
          </a:p>
        </p:txBody>
      </p:sp>
      <p:sp>
        <p:nvSpPr>
          <p:cNvPr id="2" name="Slide Number Placeholder 1"/>
          <p:cNvSpPr>
            <a:spLocks noGrp="1"/>
          </p:cNvSpPr>
          <p:nvPr>
            <p:ph type="sldNum" sz="quarter" idx="4294967295"/>
          </p:nvPr>
        </p:nvSpPr>
        <p:spPr/>
        <p:txBody>
          <a:bodyPr/>
          <a:lstStyle/>
          <a:p>
            <a:fld id="{D942A716-F02B-C046-BE95-DF33613EFB9C}" type="slidenum">
              <a:rPr lang="en-US" smtClean="0"/>
              <a:pPr/>
              <a:t>4</a:t>
            </a:fld>
            <a:endParaRPr lang="en-US"/>
          </a:p>
        </p:txBody>
      </p:sp>
      <p:sp>
        <p:nvSpPr>
          <p:cNvPr id="8" name="TextBox 7"/>
          <p:cNvSpPr txBox="1"/>
          <p:nvPr/>
        </p:nvSpPr>
        <p:spPr>
          <a:xfrm>
            <a:off x="3529176" y="2344441"/>
            <a:ext cx="14324678" cy="1243930"/>
          </a:xfrm>
          <a:prstGeom prst="rect">
            <a:avLst/>
          </a:prstGeom>
          <a:noFill/>
        </p:spPr>
        <p:txBody>
          <a:bodyPr wrap="square" rtlCol="0">
            <a:spAutoFit/>
          </a:bodyPr>
          <a:lstStyle/>
          <a:p>
            <a:pPr marL="445484" indent="-445484" defTabSz="1425550">
              <a:spcBef>
                <a:spcPts val="1871"/>
              </a:spcBef>
              <a:buFont typeface="Arial" panose="020B0604020202020204" pitchFamily="34" charset="0"/>
              <a:buChar char="•"/>
              <a:defRPr/>
            </a:pPr>
            <a:r>
              <a:rPr lang="en-GB" sz="1871">
                <a:solidFill>
                  <a:prstClr val="black"/>
                </a:solidFill>
              </a:rPr>
              <a:t>We are launching Diversity Roundtables as an initiative to support employees, managers and leaders in fostering an inclusive environment where every employee can grow, contribute and achieve</a:t>
            </a:r>
          </a:p>
          <a:p>
            <a:pPr marL="445484" indent="-445484">
              <a:buFont typeface="Arial" panose="020B0604020202020204" pitchFamily="34" charset="0"/>
              <a:buChar char="•"/>
              <a:defRPr/>
            </a:pPr>
            <a:r>
              <a:rPr lang="en-GB" sz="1871">
                <a:solidFill>
                  <a:prstClr val="black"/>
                </a:solidFill>
              </a:rPr>
              <a:t>These events invite diversity of thought and experience to help build greater understanding</a:t>
            </a:r>
          </a:p>
          <a:p>
            <a:pPr marL="445484" indent="-445484">
              <a:buFont typeface="Arial" panose="020B0604020202020204" pitchFamily="34" charset="0"/>
              <a:buChar char="•"/>
              <a:defRPr/>
            </a:pPr>
            <a:r>
              <a:rPr lang="en-GB" sz="1871">
                <a:solidFill>
                  <a:prstClr val="black"/>
                </a:solidFill>
              </a:rPr>
              <a:t>All are welcome, as we all play a role in building an inclusive culture</a:t>
            </a:r>
          </a:p>
        </p:txBody>
      </p:sp>
      <p:sp>
        <p:nvSpPr>
          <p:cNvPr id="23" name="Rectangle 22"/>
          <p:cNvSpPr/>
          <p:nvPr/>
        </p:nvSpPr>
        <p:spPr>
          <a:xfrm>
            <a:off x="994368" y="4210572"/>
            <a:ext cx="2358327" cy="5190609"/>
          </a:xfrm>
          <a:prstGeom prst="rect">
            <a:avLst/>
          </a:prstGeom>
          <a:solidFill>
            <a:schemeClr val="accent3">
              <a:lumMod val="50000"/>
            </a:schemeClr>
          </a:solidFill>
          <a:ln>
            <a:solidFill>
              <a:srgbClr val="389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r>
              <a:rPr lang="en-GB" sz="2183" b="1">
                <a:solidFill>
                  <a:prstClr val="white"/>
                </a:solidFill>
              </a:rPr>
              <a:t>What do we aim to achieve?</a:t>
            </a:r>
            <a:endParaRPr lang="en-GB" sz="1871" b="1">
              <a:solidFill>
                <a:prstClr val="white"/>
              </a:solidFill>
            </a:endParaRPr>
          </a:p>
        </p:txBody>
      </p:sp>
      <p:sp>
        <p:nvSpPr>
          <p:cNvPr id="27" name="Rectangle 26"/>
          <p:cNvSpPr/>
          <p:nvPr/>
        </p:nvSpPr>
        <p:spPr>
          <a:xfrm>
            <a:off x="994394" y="2074935"/>
            <a:ext cx="16883177" cy="18510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871">
              <a:solidFill>
                <a:prstClr val="white"/>
              </a:solidFill>
            </a:endParaRPr>
          </a:p>
        </p:txBody>
      </p:sp>
      <p:sp>
        <p:nvSpPr>
          <p:cNvPr id="12" name="Rectangle 11"/>
          <p:cNvSpPr/>
          <p:nvPr/>
        </p:nvSpPr>
        <p:spPr>
          <a:xfrm>
            <a:off x="994368" y="2074937"/>
            <a:ext cx="2358327" cy="18636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r>
              <a:rPr lang="en-GB" sz="2183" b="1">
                <a:solidFill>
                  <a:prstClr val="white"/>
                </a:solidFill>
              </a:rPr>
              <a:t>Key D&amp;I initiative</a:t>
            </a:r>
          </a:p>
        </p:txBody>
      </p:sp>
      <p:sp>
        <p:nvSpPr>
          <p:cNvPr id="3" name="Rectangle 2"/>
          <p:cNvSpPr/>
          <p:nvPr/>
        </p:nvSpPr>
        <p:spPr>
          <a:xfrm>
            <a:off x="3462507" y="4263727"/>
            <a:ext cx="4907422" cy="4809650"/>
          </a:xfrm>
          <a:prstGeom prst="rect">
            <a:avLst/>
          </a:prstGeom>
        </p:spPr>
        <p:txBody>
          <a:bodyPr wrap="square">
            <a:spAutoFit/>
          </a:bodyPr>
          <a:lstStyle/>
          <a:p>
            <a:pPr>
              <a:spcBef>
                <a:spcPts val="1871"/>
              </a:spcBef>
              <a:defRPr/>
            </a:pPr>
            <a:r>
              <a:rPr lang="en-GB" sz="1871" b="1">
                <a:solidFill>
                  <a:schemeClr val="accent3">
                    <a:lumMod val="50000"/>
                  </a:schemeClr>
                </a:solidFill>
              </a:rPr>
              <a:t>Partner with ERGs</a:t>
            </a:r>
          </a:p>
          <a:p>
            <a:pPr>
              <a:spcBef>
                <a:spcPts val="1871"/>
              </a:spcBef>
              <a:defRPr/>
            </a:pPr>
            <a:r>
              <a:rPr lang="en-GB" sz="1871">
                <a:solidFill>
                  <a:prstClr val="black"/>
                </a:solidFill>
              </a:rPr>
              <a:t>Opportunity to partner with ERGs to amplify planned events and delve deeper into the conversation already taking place in the business</a:t>
            </a:r>
          </a:p>
          <a:p>
            <a:pPr>
              <a:spcBef>
                <a:spcPts val="1871"/>
              </a:spcBef>
              <a:defRPr/>
            </a:pPr>
            <a:endParaRPr lang="en-GB" sz="1871" b="1">
              <a:solidFill>
                <a:srgbClr val="3890FF"/>
              </a:solidFill>
            </a:endParaRPr>
          </a:p>
          <a:p>
            <a:pPr>
              <a:spcBef>
                <a:spcPts val="1871"/>
              </a:spcBef>
              <a:defRPr/>
            </a:pPr>
            <a:r>
              <a:rPr lang="en-GB" sz="1871" b="1">
                <a:solidFill>
                  <a:schemeClr val="accent3">
                    <a:lumMod val="50000"/>
                  </a:schemeClr>
                </a:solidFill>
              </a:rPr>
              <a:t>Our people are custodians of our culture  </a:t>
            </a:r>
          </a:p>
          <a:p>
            <a:pPr>
              <a:spcBef>
                <a:spcPts val="1871"/>
              </a:spcBef>
              <a:defRPr/>
            </a:pPr>
            <a:r>
              <a:rPr lang="en-GB" sz="1871">
                <a:solidFill>
                  <a:prstClr val="black"/>
                </a:solidFill>
              </a:rPr>
              <a:t>Diversity Roundtables are centred around the experience of the individuals taking part, which further embeds our philosophy that everyone has a part to play in creating an inclusive environment, as custodians of our culture #</a:t>
            </a:r>
            <a:r>
              <a:rPr lang="en-GB" sz="1871" err="1">
                <a:solidFill>
                  <a:prstClr val="black"/>
                </a:solidFill>
              </a:rPr>
              <a:t>AllofUs</a:t>
            </a:r>
            <a:endParaRPr lang="en-GB" sz="1871">
              <a:solidFill>
                <a:prstClr val="black"/>
              </a:solidFill>
            </a:endParaRPr>
          </a:p>
        </p:txBody>
      </p:sp>
      <p:sp>
        <p:nvSpPr>
          <p:cNvPr id="14" name="Rectangle 13"/>
          <p:cNvSpPr/>
          <p:nvPr/>
        </p:nvSpPr>
        <p:spPr>
          <a:xfrm>
            <a:off x="994368" y="4197997"/>
            <a:ext cx="16883177" cy="5203184"/>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871">
              <a:solidFill>
                <a:prstClr val="white"/>
              </a:solidFill>
            </a:endParaRPr>
          </a:p>
        </p:txBody>
      </p:sp>
      <p:sp>
        <p:nvSpPr>
          <p:cNvPr id="5" name="Rectangle 4"/>
          <p:cNvSpPr/>
          <p:nvPr/>
        </p:nvSpPr>
        <p:spPr>
          <a:xfrm>
            <a:off x="8443243" y="6694679"/>
            <a:ext cx="4666930" cy="2639184"/>
          </a:xfrm>
          <a:prstGeom prst="rect">
            <a:avLst/>
          </a:prstGeom>
        </p:spPr>
        <p:txBody>
          <a:bodyPr wrap="square">
            <a:spAutoFit/>
          </a:bodyPr>
          <a:lstStyle/>
          <a:p>
            <a:pPr>
              <a:spcBef>
                <a:spcPts val="1871"/>
              </a:spcBef>
              <a:defRPr/>
            </a:pPr>
            <a:r>
              <a:rPr lang="en-GB" sz="1871" b="1">
                <a:solidFill>
                  <a:schemeClr val="accent3">
                    <a:lumMod val="50000"/>
                  </a:schemeClr>
                </a:solidFill>
              </a:rPr>
              <a:t>More inclusive environment</a:t>
            </a:r>
            <a:r>
              <a:rPr lang="en-GB" sz="1871" b="1">
                <a:solidFill>
                  <a:srgbClr val="3890FF"/>
                </a:solidFill>
              </a:rPr>
              <a:t> </a:t>
            </a:r>
          </a:p>
          <a:p>
            <a:pPr>
              <a:spcBef>
                <a:spcPts val="1871"/>
              </a:spcBef>
              <a:defRPr/>
            </a:pPr>
            <a:r>
              <a:rPr lang="en-GB" sz="1871">
                <a:solidFill>
                  <a:prstClr val="black"/>
                </a:solidFill>
              </a:rPr>
              <a:t>Through Diversity Roundtables, our people learn more about diversity and inclusion in a safe space, allowing them to feel more comfortable and confident in talking about D&amp;I and sharing their experiences, and have more inclusive everyday conversations</a:t>
            </a:r>
          </a:p>
        </p:txBody>
      </p:sp>
      <p:sp>
        <p:nvSpPr>
          <p:cNvPr id="9" name="Rectangle 8"/>
          <p:cNvSpPr/>
          <p:nvPr/>
        </p:nvSpPr>
        <p:spPr>
          <a:xfrm>
            <a:off x="13260806" y="4225019"/>
            <a:ext cx="4452073" cy="2063385"/>
          </a:xfrm>
          <a:prstGeom prst="rect">
            <a:avLst/>
          </a:prstGeom>
        </p:spPr>
        <p:txBody>
          <a:bodyPr wrap="square">
            <a:spAutoFit/>
          </a:bodyPr>
          <a:lstStyle/>
          <a:p>
            <a:pPr>
              <a:spcBef>
                <a:spcPts val="1871"/>
              </a:spcBef>
              <a:defRPr/>
            </a:pPr>
            <a:r>
              <a:rPr lang="en-GB" sz="1871" b="1">
                <a:solidFill>
                  <a:schemeClr val="accent3">
                    <a:lumMod val="50000"/>
                  </a:schemeClr>
                </a:solidFill>
              </a:rPr>
              <a:t>Listening culture</a:t>
            </a:r>
          </a:p>
          <a:p>
            <a:pPr>
              <a:spcBef>
                <a:spcPts val="1871"/>
              </a:spcBef>
              <a:defRPr/>
            </a:pPr>
            <a:r>
              <a:rPr lang="en-GB" sz="1871">
                <a:solidFill>
                  <a:prstClr val="black"/>
                </a:solidFill>
              </a:rPr>
              <a:t>Running Diversity Roundtables will create a listening culture, where people feel heard, respected and valued – this in turn builds a strong culture of trust, collaboration and respect</a:t>
            </a:r>
          </a:p>
        </p:txBody>
      </p:sp>
      <p:sp>
        <p:nvSpPr>
          <p:cNvPr id="13" name="Rectangle 12"/>
          <p:cNvSpPr/>
          <p:nvPr/>
        </p:nvSpPr>
        <p:spPr>
          <a:xfrm>
            <a:off x="8473101" y="4225019"/>
            <a:ext cx="4687605" cy="2351285"/>
          </a:xfrm>
          <a:prstGeom prst="rect">
            <a:avLst/>
          </a:prstGeom>
        </p:spPr>
        <p:txBody>
          <a:bodyPr wrap="square">
            <a:spAutoFit/>
          </a:bodyPr>
          <a:lstStyle/>
          <a:p>
            <a:pPr>
              <a:spcBef>
                <a:spcPts val="1871"/>
              </a:spcBef>
              <a:defRPr/>
            </a:pPr>
            <a:r>
              <a:rPr lang="en-GB" sz="1871" b="1">
                <a:solidFill>
                  <a:schemeClr val="accent3">
                    <a:lumMod val="50000"/>
                  </a:schemeClr>
                </a:solidFill>
              </a:rPr>
              <a:t>Development of inclusive behaviour</a:t>
            </a:r>
          </a:p>
          <a:p>
            <a:pPr>
              <a:spcBef>
                <a:spcPts val="1871"/>
              </a:spcBef>
              <a:defRPr/>
            </a:pPr>
            <a:r>
              <a:rPr lang="en-GB" sz="1871">
                <a:solidFill>
                  <a:prstClr val="black"/>
                </a:solidFill>
              </a:rPr>
              <a:t>Diversity Roundtables encourage us to become curious of each other as we are exposed to experiences that are different from our own. This can prompt participants to reflect on their own experiences, perspectives and behaviours.</a:t>
            </a:r>
          </a:p>
        </p:txBody>
      </p:sp>
      <p:sp>
        <p:nvSpPr>
          <p:cNvPr id="15" name="Rectangle 14"/>
          <p:cNvSpPr/>
          <p:nvPr/>
        </p:nvSpPr>
        <p:spPr>
          <a:xfrm>
            <a:off x="13260806" y="6655215"/>
            <a:ext cx="4452073" cy="1487587"/>
          </a:xfrm>
          <a:prstGeom prst="rect">
            <a:avLst/>
          </a:prstGeom>
        </p:spPr>
        <p:txBody>
          <a:bodyPr wrap="square">
            <a:spAutoFit/>
          </a:bodyPr>
          <a:lstStyle/>
          <a:p>
            <a:pPr>
              <a:spcBef>
                <a:spcPts val="1871"/>
              </a:spcBef>
              <a:defRPr/>
            </a:pPr>
            <a:r>
              <a:rPr lang="en-GB" sz="1871" b="1">
                <a:solidFill>
                  <a:schemeClr val="accent3">
                    <a:lumMod val="50000"/>
                  </a:schemeClr>
                </a:solidFill>
              </a:rPr>
              <a:t>Leadership Engagement </a:t>
            </a:r>
          </a:p>
          <a:p>
            <a:pPr>
              <a:spcBef>
                <a:spcPts val="1871"/>
              </a:spcBef>
              <a:defRPr/>
            </a:pPr>
            <a:r>
              <a:rPr lang="en-GB" sz="1871">
                <a:solidFill>
                  <a:prstClr val="black"/>
                </a:solidFill>
              </a:rPr>
              <a:t>Opportunity for leaders to engage and connect with the wider business and role model inclusive behaviour</a:t>
            </a:r>
          </a:p>
        </p:txBody>
      </p:sp>
      <p:sp>
        <p:nvSpPr>
          <p:cNvPr id="16" name="Slide Number Placeholder 1"/>
          <p:cNvSpPr txBox="1">
            <a:spLocks/>
          </p:cNvSpPr>
          <p:nvPr/>
        </p:nvSpPr>
        <p:spPr>
          <a:xfrm>
            <a:off x="14730413" y="9881733"/>
            <a:ext cx="4276725" cy="569912"/>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42A716-F02B-C046-BE95-DF33613EFB9C}" type="slidenum">
              <a:rPr lang="en-US" smtClean="0"/>
              <a:pPr/>
              <a:t>4</a:t>
            </a:fld>
            <a:endParaRPr lang="en-US"/>
          </a:p>
        </p:txBody>
      </p:sp>
    </p:spTree>
    <p:extLst>
      <p:ext uri="{BB962C8B-B14F-4D97-AF65-F5344CB8AC3E}">
        <p14:creationId xmlns:p14="http://schemas.microsoft.com/office/powerpoint/2010/main" val="283778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6798" y="721084"/>
            <a:ext cx="518376" cy="931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25550">
              <a:defRPr/>
            </a:pPr>
            <a:endParaRPr lang="en-GB" sz="1559">
              <a:solidFill>
                <a:prstClr val="white"/>
              </a:solidFill>
              <a:latin typeface="Calibri" panose="020F0502020204030204"/>
            </a:endParaRPr>
          </a:p>
        </p:txBody>
      </p:sp>
      <p:sp>
        <p:nvSpPr>
          <p:cNvPr id="8" name="Rectangle 7"/>
          <p:cNvSpPr/>
          <p:nvPr/>
        </p:nvSpPr>
        <p:spPr>
          <a:xfrm>
            <a:off x="600565" y="4755830"/>
            <a:ext cx="3119121" cy="1120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13" name="Rectangle 12"/>
          <p:cNvSpPr/>
          <p:nvPr/>
        </p:nvSpPr>
        <p:spPr>
          <a:xfrm>
            <a:off x="368502" y="1951870"/>
            <a:ext cx="2876289" cy="4134992"/>
          </a:xfrm>
          <a:prstGeom prst="rect">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6">
                <a:solidFill>
                  <a:schemeClr val="bg1"/>
                </a:solidFill>
              </a:rPr>
              <a:t>Benefits</a:t>
            </a:r>
          </a:p>
        </p:txBody>
      </p:sp>
      <p:sp>
        <p:nvSpPr>
          <p:cNvPr id="3" name="TextBox 2"/>
          <p:cNvSpPr txBox="1"/>
          <p:nvPr/>
        </p:nvSpPr>
        <p:spPr>
          <a:xfrm>
            <a:off x="3467240" y="2038392"/>
            <a:ext cx="14889450" cy="3930563"/>
          </a:xfrm>
          <a:prstGeom prst="rect">
            <a:avLst/>
          </a:prstGeom>
          <a:noFill/>
        </p:spPr>
        <p:txBody>
          <a:bodyPr wrap="square" rtlCol="0">
            <a:spAutoFit/>
          </a:bodyPr>
          <a:lstStyle/>
          <a:p>
            <a:pPr marL="445484" indent="-445484">
              <a:buFont typeface="Arial" panose="020B0604020202020204" pitchFamily="34" charset="0"/>
              <a:buChar char="•"/>
            </a:pPr>
            <a:r>
              <a:rPr lang="en-GB" sz="2494">
                <a:solidFill>
                  <a:schemeClr val="accent6">
                    <a:lumMod val="50000"/>
                  </a:schemeClr>
                </a:solidFill>
              </a:rPr>
              <a:t>Alignment to local D&amp;I awareness days, business events or other topics relevant to the business can act as an amplifier to organic conversations that are already taking place</a:t>
            </a:r>
          </a:p>
          <a:p>
            <a:pPr marL="445484" indent="-445484">
              <a:buFont typeface="Arial" panose="020B0604020202020204" pitchFamily="34" charset="0"/>
              <a:buChar char="•"/>
            </a:pPr>
            <a:endParaRPr lang="en-GB" sz="2494">
              <a:solidFill>
                <a:schemeClr val="accent6">
                  <a:lumMod val="50000"/>
                </a:schemeClr>
              </a:solidFill>
            </a:endParaRPr>
          </a:p>
          <a:p>
            <a:pPr marL="445484" indent="-445484">
              <a:buFont typeface="Arial" panose="020B0604020202020204" pitchFamily="34" charset="0"/>
              <a:buChar char="•"/>
            </a:pPr>
            <a:r>
              <a:rPr lang="en-GB" sz="2494">
                <a:solidFill>
                  <a:schemeClr val="accent6">
                    <a:lumMod val="50000"/>
                  </a:schemeClr>
                </a:solidFill>
              </a:rPr>
              <a:t>Being aligned to international D&amp;I awareness days allows for collaboration across regions going forward and sharing of learnings</a:t>
            </a:r>
          </a:p>
          <a:p>
            <a:endParaRPr lang="en-GB" sz="2494">
              <a:solidFill>
                <a:schemeClr val="accent6">
                  <a:lumMod val="50000"/>
                </a:schemeClr>
              </a:solidFill>
            </a:endParaRPr>
          </a:p>
          <a:p>
            <a:pPr marL="445484" indent="-445484">
              <a:buFont typeface="Arial" panose="020B0604020202020204" pitchFamily="34" charset="0"/>
              <a:buChar char="•"/>
            </a:pPr>
            <a:r>
              <a:rPr lang="en-GB" sz="2494">
                <a:solidFill>
                  <a:schemeClr val="accent6">
                    <a:lumMod val="50000"/>
                  </a:schemeClr>
                </a:solidFill>
              </a:rPr>
              <a:t>With open invitations we will attract people who are open to the discussion, resulting in a richer dialogue, creating momentum for the program</a:t>
            </a:r>
          </a:p>
          <a:p>
            <a:endParaRPr lang="en-GB" sz="2494">
              <a:solidFill>
                <a:schemeClr val="accent6">
                  <a:lumMod val="50000"/>
                </a:schemeClr>
              </a:solidFill>
            </a:endParaRPr>
          </a:p>
          <a:p>
            <a:pPr marL="445484" indent="-445484">
              <a:buFont typeface="Arial" panose="020B0604020202020204" pitchFamily="34" charset="0"/>
              <a:buChar char="•"/>
            </a:pPr>
            <a:r>
              <a:rPr lang="en-GB" sz="2494">
                <a:solidFill>
                  <a:schemeClr val="accent6">
                    <a:lumMod val="50000"/>
                  </a:schemeClr>
                </a:solidFill>
              </a:rPr>
              <a:t>Allow us to sign post D&amp;I initiatives and resources available at Howden</a:t>
            </a:r>
          </a:p>
        </p:txBody>
      </p:sp>
      <p:sp>
        <p:nvSpPr>
          <p:cNvPr id="2" name="Rectangle 1"/>
          <p:cNvSpPr/>
          <p:nvPr/>
        </p:nvSpPr>
        <p:spPr>
          <a:xfrm>
            <a:off x="600565" y="9028539"/>
            <a:ext cx="4015454" cy="1466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10" name="Rectangle 9"/>
          <p:cNvSpPr/>
          <p:nvPr/>
        </p:nvSpPr>
        <p:spPr>
          <a:xfrm>
            <a:off x="3439849" y="6375889"/>
            <a:ext cx="14616933" cy="34136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5484" indent="-445484">
              <a:buFont typeface="Arial" panose="020B0604020202020204" pitchFamily="34" charset="0"/>
              <a:buChar char="•"/>
            </a:pPr>
            <a:r>
              <a:rPr lang="en-GB" sz="2494">
                <a:solidFill>
                  <a:schemeClr val="bg1">
                    <a:lumMod val="50000"/>
                  </a:schemeClr>
                </a:solidFill>
              </a:rPr>
              <a:t>In person vs hybrid – easier to maintain a safe space in person but we recognise having virtual sessions allows for greater accessibility</a:t>
            </a:r>
          </a:p>
          <a:p>
            <a:endParaRPr lang="en-GB" sz="2494">
              <a:solidFill>
                <a:schemeClr val="bg1">
                  <a:lumMod val="50000"/>
                </a:schemeClr>
              </a:solidFill>
            </a:endParaRPr>
          </a:p>
          <a:p>
            <a:pPr marL="445484" indent="-445484">
              <a:buFont typeface="Arial" panose="020B0604020202020204" pitchFamily="34" charset="0"/>
              <a:buChar char="•"/>
            </a:pPr>
            <a:r>
              <a:rPr lang="en-GB" sz="2494">
                <a:solidFill>
                  <a:schemeClr val="bg1">
                    <a:lumMod val="50000"/>
                  </a:schemeClr>
                </a:solidFill>
              </a:rPr>
              <a:t>Topics being discussed could provoke emotional reactions, a member of the D&amp;I team or local HR  will be in all sessions to offer support for colleagues and help to manage any situations</a:t>
            </a:r>
          </a:p>
          <a:p>
            <a:pPr marL="445484" indent="-445484">
              <a:buFont typeface="Arial" panose="020B0604020202020204" pitchFamily="34" charset="0"/>
              <a:buChar char="•"/>
            </a:pPr>
            <a:endParaRPr lang="en-GB" sz="2494">
              <a:solidFill>
                <a:schemeClr val="bg1">
                  <a:lumMod val="50000"/>
                </a:schemeClr>
              </a:solidFill>
            </a:endParaRPr>
          </a:p>
          <a:p>
            <a:pPr marL="445484" indent="-445484">
              <a:buFont typeface="Arial" panose="020B0604020202020204" pitchFamily="34" charset="0"/>
              <a:buChar char="•"/>
            </a:pPr>
            <a:r>
              <a:rPr lang="en-GB" sz="2494">
                <a:solidFill>
                  <a:schemeClr val="bg1">
                    <a:lumMod val="50000"/>
                  </a:schemeClr>
                </a:solidFill>
              </a:rPr>
              <a:t>Logistics – consider team anchor days when booking in person sessions also consider timing </a:t>
            </a:r>
            <a:r>
              <a:rPr lang="en-GB" sz="2494" err="1">
                <a:solidFill>
                  <a:schemeClr val="bg1">
                    <a:lumMod val="50000"/>
                  </a:schemeClr>
                </a:solidFill>
              </a:rPr>
              <a:t>e.g</a:t>
            </a:r>
            <a:r>
              <a:rPr lang="en-GB" sz="2494">
                <a:solidFill>
                  <a:schemeClr val="bg1">
                    <a:lumMod val="50000"/>
                  </a:schemeClr>
                </a:solidFill>
              </a:rPr>
              <a:t> lunchtime vs evening</a:t>
            </a:r>
            <a:endParaRPr lang="en-GB" sz="2494" strike="sngStrike">
              <a:solidFill>
                <a:schemeClr val="bg1">
                  <a:lumMod val="50000"/>
                </a:schemeClr>
              </a:solidFill>
            </a:endParaRPr>
          </a:p>
          <a:p>
            <a:endParaRPr lang="en-GB" sz="2494">
              <a:solidFill>
                <a:schemeClr val="bg1">
                  <a:lumMod val="50000"/>
                </a:schemeClr>
              </a:solidFill>
            </a:endParaRPr>
          </a:p>
          <a:p>
            <a:endParaRPr lang="en-GB" sz="2494">
              <a:solidFill>
                <a:schemeClr val="bg1">
                  <a:lumMod val="50000"/>
                </a:schemeClr>
              </a:solidFill>
            </a:endParaRPr>
          </a:p>
        </p:txBody>
      </p:sp>
      <p:sp>
        <p:nvSpPr>
          <p:cNvPr id="11" name="Rectangle 10"/>
          <p:cNvSpPr/>
          <p:nvPr/>
        </p:nvSpPr>
        <p:spPr>
          <a:xfrm>
            <a:off x="369961" y="6267495"/>
            <a:ext cx="2874830" cy="3148648"/>
          </a:xfrm>
          <a:prstGeom prst="rect">
            <a:avLst/>
          </a:prstGeom>
          <a:solidFill>
            <a:schemeClr val="bg1">
              <a:lumMod val="6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6">
                <a:solidFill>
                  <a:schemeClr val="bg1"/>
                </a:solidFill>
              </a:rPr>
              <a:t>Considerations</a:t>
            </a:r>
          </a:p>
        </p:txBody>
      </p:sp>
      <p:sp>
        <p:nvSpPr>
          <p:cNvPr id="6" name="Title 5"/>
          <p:cNvSpPr>
            <a:spLocks noGrp="1"/>
          </p:cNvSpPr>
          <p:nvPr>
            <p:ph type="title"/>
          </p:nvPr>
        </p:nvSpPr>
        <p:spPr>
          <a:xfrm>
            <a:off x="705600" y="644823"/>
            <a:ext cx="17651090" cy="973509"/>
          </a:xfrm>
        </p:spPr>
        <p:txBody>
          <a:bodyPr/>
          <a:lstStyle/>
          <a:p>
            <a:r>
              <a:rPr lang="en-GB"/>
              <a:t>Diversity Roundtable</a:t>
            </a:r>
          </a:p>
        </p:txBody>
      </p:sp>
      <p:sp>
        <p:nvSpPr>
          <p:cNvPr id="5" name="Slide Number Placeholder 4"/>
          <p:cNvSpPr>
            <a:spLocks noGrp="1"/>
          </p:cNvSpPr>
          <p:nvPr>
            <p:ph type="sldNum" sz="quarter" idx="4294967295"/>
          </p:nvPr>
        </p:nvSpPr>
        <p:spPr/>
        <p:txBody>
          <a:bodyPr/>
          <a:lstStyle/>
          <a:p>
            <a:fld id="{D942A716-F02B-C046-BE95-DF33613EFB9C}" type="slidenum">
              <a:rPr lang="en-US" smtClean="0"/>
              <a:pPr/>
              <a:t>5</a:t>
            </a:fld>
            <a:endParaRPr lang="en-US"/>
          </a:p>
        </p:txBody>
      </p:sp>
      <p:sp>
        <p:nvSpPr>
          <p:cNvPr id="12" name="Slide Number Placeholder 1"/>
          <p:cNvSpPr txBox="1">
            <a:spLocks/>
          </p:cNvSpPr>
          <p:nvPr/>
        </p:nvSpPr>
        <p:spPr>
          <a:xfrm>
            <a:off x="14730413" y="9881733"/>
            <a:ext cx="4276725" cy="569912"/>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42A716-F02B-C046-BE95-DF33613EFB9C}" type="slidenum">
              <a:rPr lang="en-US" smtClean="0"/>
              <a:pPr/>
              <a:t>5</a:t>
            </a:fld>
            <a:endParaRPr lang="en-US"/>
          </a:p>
        </p:txBody>
      </p:sp>
    </p:spTree>
    <p:extLst>
      <p:ext uri="{BB962C8B-B14F-4D97-AF65-F5344CB8AC3E}">
        <p14:creationId xmlns:p14="http://schemas.microsoft.com/office/powerpoint/2010/main" val="35163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4C77E-237B-4DA7-76BB-82DB5194CF93}"/>
              </a:ext>
            </a:extLst>
          </p:cNvPr>
          <p:cNvSpPr txBox="1"/>
          <p:nvPr/>
        </p:nvSpPr>
        <p:spPr>
          <a:xfrm>
            <a:off x="865508" y="2056118"/>
            <a:ext cx="7507258" cy="6400855"/>
          </a:xfrm>
          <a:prstGeom prst="rect">
            <a:avLst/>
          </a:prstGeom>
          <a:noFill/>
        </p:spPr>
        <p:txBody>
          <a:bodyPr wrap="square">
            <a:spAutoFit/>
          </a:bodyPr>
          <a:lstStyle/>
          <a:p>
            <a:pPr>
              <a:defRPr/>
            </a:pPr>
            <a:r>
              <a:rPr lang="en-GB" sz="2494">
                <a:solidFill>
                  <a:schemeClr val="accent3">
                    <a:lumMod val="50000"/>
                  </a:schemeClr>
                </a:solidFill>
              </a:rPr>
              <a:t>Session length and frequency</a:t>
            </a:r>
          </a:p>
          <a:p>
            <a:pPr marL="280620" indent="-280620" defTabSz="1425550">
              <a:lnSpc>
                <a:spcPts val="3586"/>
              </a:lnSpc>
              <a:spcBef>
                <a:spcPts val="1559"/>
              </a:spcBef>
              <a:spcAft>
                <a:spcPts val="935"/>
              </a:spcAft>
              <a:buClr>
                <a:prstClr val="white"/>
              </a:buClr>
              <a:buSzPct val="80000"/>
              <a:buBlip>
                <a:blip r:embed="rId3"/>
              </a:buBlip>
              <a:defRPr/>
            </a:pPr>
            <a:r>
              <a:rPr lang="en-GB" sz="2339">
                <a:ea typeface="Lato Light" panose="020F0502020204030203" pitchFamily="34" charset="0"/>
                <a:cs typeface="Lato Light" panose="020F0502020204030203" pitchFamily="34" charset="0"/>
              </a:rPr>
              <a:t>Each Diversity Roundtables is designed to be stand alone session which, can form part of a broader plan of activity to drive and enhance conversations and awareness of different diversity topics.</a:t>
            </a:r>
          </a:p>
          <a:p>
            <a:pPr marL="280620" indent="-280620" defTabSz="1425550">
              <a:lnSpc>
                <a:spcPts val="3586"/>
              </a:lnSpc>
              <a:spcBef>
                <a:spcPts val="1559"/>
              </a:spcBef>
              <a:spcAft>
                <a:spcPts val="935"/>
              </a:spcAft>
              <a:buClr>
                <a:prstClr val="white"/>
              </a:buClr>
              <a:buSzPct val="80000"/>
              <a:buBlip>
                <a:blip r:embed="rId3"/>
              </a:buBlip>
              <a:defRPr/>
            </a:pPr>
            <a:r>
              <a:rPr lang="en-GB" sz="2339">
                <a:ea typeface="Lato Light" panose="020F0502020204030203" pitchFamily="34" charset="0"/>
                <a:cs typeface="Lato Light" panose="020F0502020204030203" pitchFamily="34" charset="0"/>
              </a:rPr>
              <a:t>We recommend hosting a Diversity Roundtable to amplify global or local D&amp;I awareness days, public holidays or D&amp;I activity in the business.</a:t>
            </a:r>
          </a:p>
          <a:p>
            <a:pPr marL="280620" indent="-280620" defTabSz="1425550">
              <a:lnSpc>
                <a:spcPts val="3586"/>
              </a:lnSpc>
              <a:spcBef>
                <a:spcPts val="1559"/>
              </a:spcBef>
              <a:spcAft>
                <a:spcPts val="935"/>
              </a:spcAft>
              <a:buClr>
                <a:prstClr val="white"/>
              </a:buClr>
              <a:buSzPct val="80000"/>
              <a:buBlip>
                <a:blip r:embed="rId3"/>
              </a:buBlip>
              <a:defRPr/>
            </a:pPr>
            <a:r>
              <a:rPr lang="en-GB" sz="2339">
                <a:ea typeface="Lato Light" panose="020F0502020204030203" pitchFamily="34" charset="0"/>
                <a:cs typeface="Lato Light" panose="020F0502020204030203" pitchFamily="34" charset="0"/>
              </a:rPr>
              <a:t>Each session will be 90 minutes in length and will include facilitation from a Howden senior leader as well as a keynote from external speaker, followed by participant discussion.</a:t>
            </a:r>
          </a:p>
        </p:txBody>
      </p:sp>
      <p:sp>
        <p:nvSpPr>
          <p:cNvPr id="8" name="TextBox 7">
            <a:extLst>
              <a:ext uri="{FF2B5EF4-FFF2-40B4-BE49-F238E27FC236}">
                <a16:creationId xmlns:a16="http://schemas.microsoft.com/office/drawing/2014/main" id="{AE5CF779-26E8-82EC-36B3-B639BAE7DFAA}"/>
              </a:ext>
            </a:extLst>
          </p:cNvPr>
          <p:cNvSpPr txBox="1"/>
          <p:nvPr/>
        </p:nvSpPr>
        <p:spPr>
          <a:xfrm>
            <a:off x="9514456" y="1813997"/>
            <a:ext cx="7945704" cy="8094524"/>
          </a:xfrm>
          <a:prstGeom prst="rect">
            <a:avLst/>
          </a:prstGeom>
          <a:noFill/>
        </p:spPr>
        <p:txBody>
          <a:bodyPr wrap="square">
            <a:spAutoFit/>
          </a:bodyPr>
          <a:lstStyle/>
          <a:p>
            <a:pPr>
              <a:lnSpc>
                <a:spcPts val="5550"/>
              </a:lnSpc>
              <a:spcBef>
                <a:spcPts val="1559"/>
              </a:spcBef>
              <a:spcAft>
                <a:spcPts val="935"/>
              </a:spcAft>
              <a:buClr>
                <a:prstClr val="white"/>
              </a:buClr>
              <a:buSzPct val="80000"/>
              <a:defRPr/>
            </a:pPr>
            <a:r>
              <a:rPr lang="en-GB" sz="2494">
                <a:solidFill>
                  <a:schemeClr val="accent3">
                    <a:lumMod val="50000"/>
                  </a:schemeClr>
                </a:solidFill>
              </a:rPr>
              <a:t>Location and delivery</a:t>
            </a:r>
          </a:p>
          <a:p>
            <a:pPr marL="280620" indent="-280620" defTabSz="1425550">
              <a:lnSpc>
                <a:spcPts val="3586"/>
              </a:lnSpc>
              <a:spcBef>
                <a:spcPts val="1559"/>
              </a:spcBef>
              <a:spcAft>
                <a:spcPts val="935"/>
              </a:spcAft>
              <a:buClr>
                <a:prstClr val="white"/>
              </a:buClr>
              <a:buSzPct val="80000"/>
              <a:buBlip>
                <a:blip r:embed="rId3"/>
              </a:buBlip>
              <a:defRPr/>
            </a:pPr>
            <a:r>
              <a:rPr lang="en-GB" sz="2339">
                <a:ea typeface="Lato Light" panose="020F0502020204030203" pitchFamily="34" charset="0"/>
                <a:cs typeface="Lato Light" panose="020F0502020204030203" pitchFamily="34" charset="0"/>
              </a:rPr>
              <a:t>Diversity Roundtables can take place in person or virtually depending on feasibility and local preference. It is our recommendation that, where possible, they are hosted in person to ensure the space remains safe for all throughout the session</a:t>
            </a:r>
          </a:p>
          <a:p>
            <a:pPr marL="280620" indent="-280620" defTabSz="1425550">
              <a:lnSpc>
                <a:spcPts val="3586"/>
              </a:lnSpc>
              <a:spcBef>
                <a:spcPts val="1559"/>
              </a:spcBef>
              <a:spcAft>
                <a:spcPts val="935"/>
              </a:spcAft>
              <a:buClr>
                <a:prstClr val="white"/>
              </a:buClr>
              <a:buSzPct val="80000"/>
              <a:buBlip>
                <a:blip r:embed="rId3"/>
              </a:buBlip>
              <a:defRPr/>
            </a:pPr>
            <a:r>
              <a:rPr lang="en-GB" sz="2339">
                <a:ea typeface="Lato Light" panose="020F0502020204030203" pitchFamily="34" charset="0"/>
                <a:cs typeface="Lato Light" panose="020F0502020204030203" pitchFamily="34" charset="0"/>
              </a:rPr>
              <a:t>A suggested total of c20 (for in person) and c30 (for virtual) participants will have the opportunity to join each session to experience candid, intimate and psychologically safe conversations.</a:t>
            </a:r>
          </a:p>
          <a:p>
            <a:pPr marL="280620" indent="-280620" defTabSz="1425550">
              <a:lnSpc>
                <a:spcPts val="3586"/>
              </a:lnSpc>
              <a:spcBef>
                <a:spcPts val="1559"/>
              </a:spcBef>
              <a:spcAft>
                <a:spcPts val="935"/>
              </a:spcAft>
              <a:buClr>
                <a:prstClr val="white"/>
              </a:buClr>
              <a:buSzPct val="80000"/>
              <a:buBlip>
                <a:blip r:embed="rId3"/>
              </a:buBlip>
              <a:defRPr/>
            </a:pPr>
            <a:r>
              <a:rPr lang="en-GB" sz="2339">
                <a:ea typeface="Lato Light" panose="020F0502020204030203" pitchFamily="34" charset="0"/>
                <a:cs typeface="Lato Light" panose="020F0502020204030203" pitchFamily="34" charset="0"/>
              </a:rPr>
              <a:t>For virtual events you will need to set up virtual break out rooms and ensure you have enough facilitators or monitor each room</a:t>
            </a:r>
          </a:p>
          <a:p>
            <a:pPr defTabSz="1425550">
              <a:lnSpc>
                <a:spcPts val="3586"/>
              </a:lnSpc>
              <a:spcBef>
                <a:spcPts val="1559"/>
              </a:spcBef>
              <a:spcAft>
                <a:spcPts val="935"/>
              </a:spcAft>
              <a:buClr>
                <a:prstClr val="white"/>
              </a:buClr>
              <a:buSzPct val="80000"/>
              <a:defRPr/>
            </a:pPr>
            <a:endParaRPr lang="en-GB" sz="2339">
              <a:ea typeface="Lato Light" panose="020F0502020204030203" pitchFamily="34" charset="0"/>
              <a:cs typeface="Lato Light" panose="020F0502020204030203" pitchFamily="34" charset="0"/>
            </a:endParaRPr>
          </a:p>
        </p:txBody>
      </p:sp>
      <p:sp>
        <p:nvSpPr>
          <p:cNvPr id="5" name="Title 4"/>
          <p:cNvSpPr>
            <a:spLocks noGrp="1"/>
          </p:cNvSpPr>
          <p:nvPr>
            <p:ph type="title"/>
          </p:nvPr>
        </p:nvSpPr>
        <p:spPr>
          <a:xfrm>
            <a:off x="865508" y="354809"/>
            <a:ext cx="17651090" cy="973509"/>
          </a:xfrm>
        </p:spPr>
        <p:txBody>
          <a:bodyPr/>
          <a:lstStyle/>
          <a:p>
            <a:r>
              <a:rPr lang="en-GB"/>
              <a:t>Delivery Structure</a:t>
            </a:r>
          </a:p>
        </p:txBody>
      </p:sp>
      <p:sp>
        <p:nvSpPr>
          <p:cNvPr id="2" name="Slide Number Placeholder 1"/>
          <p:cNvSpPr>
            <a:spLocks noGrp="1"/>
          </p:cNvSpPr>
          <p:nvPr>
            <p:ph type="sldNum" sz="quarter" idx="4294967295"/>
          </p:nvPr>
        </p:nvSpPr>
        <p:spPr>
          <a:xfrm>
            <a:off x="14730413" y="9909175"/>
            <a:ext cx="4276725" cy="569913"/>
          </a:xfrm>
          <a:prstGeom prst="rect">
            <a:avLst/>
          </a:prstGeom>
        </p:spPr>
        <p:txBody>
          <a:bodyPr/>
          <a:lstStyle/>
          <a:p>
            <a:fld id="{DAEC2BDF-78EA-224D-A096-5C3B4C5209C1}" type="slidenum">
              <a:rPr lang="en-US" smtClean="0"/>
              <a:t>6</a:t>
            </a:fld>
            <a:endParaRPr lang="en-US"/>
          </a:p>
        </p:txBody>
      </p:sp>
    </p:spTree>
    <p:extLst>
      <p:ext uri="{BB962C8B-B14F-4D97-AF65-F5344CB8AC3E}">
        <p14:creationId xmlns:p14="http://schemas.microsoft.com/office/powerpoint/2010/main" val="39668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FAB7605-35E7-14C1-8D26-3B3A35C35CB8}"/>
              </a:ext>
            </a:extLst>
          </p:cNvPr>
          <p:cNvSpPr txBox="1"/>
          <p:nvPr/>
        </p:nvSpPr>
        <p:spPr>
          <a:xfrm>
            <a:off x="9542229" y="1726693"/>
            <a:ext cx="8395747" cy="5683989"/>
          </a:xfrm>
          <a:prstGeom prst="rect">
            <a:avLst/>
          </a:prstGeom>
          <a:noFill/>
        </p:spPr>
        <p:txBody>
          <a:bodyPr wrap="square" lIns="142554" tIns="71277" rIns="142554" bIns="71277" anchor="t">
            <a:spAutoFit/>
          </a:bodyPr>
          <a:lstStyle/>
          <a:p>
            <a:pPr>
              <a:spcBef>
                <a:spcPts val="2494"/>
              </a:spcBef>
              <a:spcAft>
                <a:spcPts val="935"/>
              </a:spcAft>
              <a:buClr>
                <a:prstClr val="white"/>
              </a:buClr>
              <a:buSzPct val="80000"/>
              <a:defRPr/>
            </a:pPr>
            <a:r>
              <a:rPr lang="en-GB" sz="2494">
                <a:solidFill>
                  <a:schemeClr val="accent3">
                    <a:lumMod val="50000"/>
                  </a:schemeClr>
                </a:solidFill>
              </a:rPr>
              <a:t>Group sharing exercise (20 minutes)</a:t>
            </a:r>
          </a:p>
          <a:p>
            <a:pPr marL="280160" indent="-280160" defTabSz="1425550">
              <a:spcBef>
                <a:spcPts val="1559"/>
              </a:spcBef>
              <a:spcAft>
                <a:spcPts val="935"/>
              </a:spcAft>
              <a:buClr>
                <a:prstClr val="white"/>
              </a:buClr>
              <a:buSzPct val="80000"/>
              <a:buBlip>
                <a:blip r:embed="rId3"/>
              </a:buBlip>
              <a:defRPr/>
            </a:pPr>
            <a:r>
              <a:rPr lang="en-GB" sz="2183">
                <a:ea typeface="Lato Light" panose="020F0502020204030203" pitchFamily="34" charset="0"/>
                <a:cs typeface="Lato Light" panose="020F0502020204030203" pitchFamily="34" charset="0"/>
              </a:rPr>
              <a:t>The senior leader, D&amp;I or local facilitator will lead the group through a sharing and learning activity around the topic, encouraging the group to speak openly about how this relates to their role and wider organisation as well as sharing (if comfortable) personal stories. The decision, on approach will be taken in the meeting with external speaker 3 weeks before the event.</a:t>
            </a:r>
          </a:p>
          <a:p>
            <a:pPr>
              <a:spcBef>
                <a:spcPts val="2494"/>
              </a:spcBef>
              <a:spcAft>
                <a:spcPts val="935"/>
              </a:spcAft>
              <a:buClr>
                <a:prstClr val="white"/>
              </a:buClr>
              <a:buSzPct val="80000"/>
              <a:defRPr/>
            </a:pPr>
            <a:r>
              <a:rPr lang="en-GB" sz="2494">
                <a:solidFill>
                  <a:schemeClr val="accent3">
                    <a:lumMod val="50000"/>
                  </a:schemeClr>
                </a:solidFill>
              </a:rPr>
              <a:t>Summary and signpost to available support (10 minutes)</a:t>
            </a:r>
          </a:p>
          <a:p>
            <a:pPr marL="280160" indent="-280160" defTabSz="1425550">
              <a:spcBef>
                <a:spcPts val="1559"/>
              </a:spcBef>
              <a:spcAft>
                <a:spcPts val="935"/>
              </a:spcAft>
              <a:buClr>
                <a:prstClr val="white"/>
              </a:buClr>
              <a:buSzPct val="80000"/>
              <a:buBlip>
                <a:blip r:embed="rId3"/>
              </a:buBlip>
              <a:defRPr/>
            </a:pPr>
            <a:r>
              <a:rPr lang="en-GB" sz="2183">
                <a:ea typeface="Lato Light" panose="020F0502020204030203" pitchFamily="34" charset="0"/>
                <a:cs typeface="Lato Light" panose="020F0502020204030203" pitchFamily="34" charset="0"/>
              </a:rPr>
              <a:t>The senior leader will then close the session with a summary of personal reflections / learnings from the workshop. Participants will be signposted to the support materials, departments and people that are available from Howden as they move forward.</a:t>
            </a:r>
          </a:p>
        </p:txBody>
      </p:sp>
      <p:sp>
        <p:nvSpPr>
          <p:cNvPr id="6" name="Title 5"/>
          <p:cNvSpPr>
            <a:spLocks noGrp="1"/>
          </p:cNvSpPr>
          <p:nvPr>
            <p:ph type="title"/>
          </p:nvPr>
        </p:nvSpPr>
        <p:spPr>
          <a:xfrm>
            <a:off x="716684" y="514006"/>
            <a:ext cx="17651090" cy="973509"/>
          </a:xfrm>
        </p:spPr>
        <p:txBody>
          <a:bodyPr/>
          <a:lstStyle/>
          <a:p>
            <a:r>
              <a:rPr lang="en-GB"/>
              <a:t>90 minute Diversity Roundtable Agenda</a:t>
            </a:r>
          </a:p>
        </p:txBody>
      </p:sp>
      <p:sp>
        <p:nvSpPr>
          <p:cNvPr id="2" name="Slide Number Placeholder 1"/>
          <p:cNvSpPr>
            <a:spLocks noGrp="1"/>
          </p:cNvSpPr>
          <p:nvPr>
            <p:ph type="sldNum" sz="quarter" idx="4294967295"/>
          </p:nvPr>
        </p:nvSpPr>
        <p:spPr>
          <a:xfrm>
            <a:off x="14730413" y="9909175"/>
            <a:ext cx="4276725" cy="569913"/>
          </a:xfrm>
          <a:prstGeom prst="rect">
            <a:avLst/>
          </a:prstGeom>
        </p:spPr>
        <p:txBody>
          <a:bodyPr/>
          <a:lstStyle/>
          <a:p>
            <a:fld id="{DAEC2BDF-78EA-224D-A096-5C3B4C5209C1}" type="slidenum">
              <a:rPr lang="en-US" smtClean="0"/>
              <a:t>7</a:t>
            </a:fld>
            <a:endParaRPr lang="en-US"/>
          </a:p>
        </p:txBody>
      </p:sp>
      <p:sp>
        <p:nvSpPr>
          <p:cNvPr id="5" name="Rectangle 4"/>
          <p:cNvSpPr/>
          <p:nvPr/>
        </p:nvSpPr>
        <p:spPr>
          <a:xfrm>
            <a:off x="519728" y="9087936"/>
            <a:ext cx="3162906" cy="1106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6"/>
          </a:p>
        </p:txBody>
      </p:sp>
      <p:sp>
        <p:nvSpPr>
          <p:cNvPr id="3" name="TextBox 2">
            <a:extLst>
              <a:ext uri="{FF2B5EF4-FFF2-40B4-BE49-F238E27FC236}">
                <a16:creationId xmlns:a16="http://schemas.microsoft.com/office/drawing/2014/main" id="{F644C77E-237B-4DA7-76BB-82DB5194CF93}"/>
              </a:ext>
            </a:extLst>
          </p:cNvPr>
          <p:cNvSpPr txBox="1"/>
          <p:nvPr/>
        </p:nvSpPr>
        <p:spPr>
          <a:xfrm>
            <a:off x="519728" y="1726693"/>
            <a:ext cx="8790923" cy="8373315"/>
          </a:xfrm>
          <a:prstGeom prst="rect">
            <a:avLst/>
          </a:prstGeom>
          <a:noFill/>
        </p:spPr>
        <p:txBody>
          <a:bodyPr wrap="square" lIns="142554" tIns="71277" rIns="142554" bIns="71277" anchor="t">
            <a:spAutoFit/>
          </a:bodyPr>
          <a:lstStyle/>
          <a:p>
            <a:pPr defTabSz="1425550">
              <a:spcBef>
                <a:spcPts val="2494"/>
              </a:spcBef>
              <a:spcAft>
                <a:spcPts val="935"/>
              </a:spcAft>
              <a:buClr>
                <a:prstClr val="white"/>
              </a:buClr>
              <a:buSzPct val="80000"/>
              <a:defRPr/>
            </a:pPr>
            <a:r>
              <a:rPr lang="en-GB" sz="2494">
                <a:solidFill>
                  <a:schemeClr val="accent3">
                    <a:lumMod val="50000"/>
                  </a:schemeClr>
                </a:solidFill>
              </a:rPr>
              <a:t>Introduction from senior leader (10 minutes)</a:t>
            </a:r>
            <a:endParaRPr lang="en-GB" sz="2494">
              <a:solidFill>
                <a:schemeClr val="accent3">
                  <a:lumMod val="50000"/>
                </a:schemeClr>
              </a:solidFill>
              <a:ea typeface="Lato Light"/>
              <a:cs typeface="Lato Light"/>
            </a:endParaRPr>
          </a:p>
          <a:p>
            <a:pPr marL="280160" indent="-280160" defTabSz="1425550">
              <a:spcBef>
                <a:spcPts val="1559"/>
              </a:spcBef>
              <a:spcAft>
                <a:spcPts val="935"/>
              </a:spcAft>
              <a:buClr>
                <a:prstClr val="white"/>
              </a:buClr>
              <a:buSzPct val="80000"/>
              <a:buBlip>
                <a:blip r:embed="rId3"/>
              </a:buBlip>
              <a:defRPr/>
            </a:pPr>
            <a:r>
              <a:rPr lang="en-GB" sz="2183">
                <a:ea typeface="Lato Light"/>
                <a:cs typeface="Lato Light"/>
              </a:rPr>
              <a:t>D&amp;I will work with the senior leader from Howden to help them to devise an introduction that shares positioning around the topic from both a D&amp;I and organisational lens. They will introduce the format and purpose of the session.</a:t>
            </a:r>
          </a:p>
          <a:p>
            <a:pPr>
              <a:spcBef>
                <a:spcPts val="2494"/>
              </a:spcBef>
              <a:spcAft>
                <a:spcPts val="935"/>
              </a:spcAft>
              <a:buClr>
                <a:prstClr val="white"/>
              </a:buClr>
              <a:buSzPct val="80000"/>
              <a:defRPr/>
            </a:pPr>
            <a:r>
              <a:rPr lang="en-GB" sz="2494">
                <a:solidFill>
                  <a:schemeClr val="accent3">
                    <a:lumMod val="50000"/>
                  </a:schemeClr>
                </a:solidFill>
              </a:rPr>
              <a:t>Keynote conversation (25 minutes)</a:t>
            </a:r>
          </a:p>
          <a:p>
            <a:pPr marL="280160" indent="-280160">
              <a:spcBef>
                <a:spcPts val="1559"/>
              </a:spcBef>
              <a:spcAft>
                <a:spcPts val="935"/>
              </a:spcAft>
              <a:buClr>
                <a:prstClr val="white"/>
              </a:buClr>
              <a:buSzPct val="80000"/>
              <a:buBlip>
                <a:blip r:embed="rId3"/>
              </a:buBlip>
              <a:defRPr/>
            </a:pPr>
            <a:r>
              <a:rPr lang="en-GB" sz="2183">
                <a:ea typeface="Lato Light"/>
                <a:cs typeface="Lato Light"/>
              </a:rPr>
              <a:t>The external speaker will then speak on the topic to bring it to life, illuminating how it affects specific groups with relevance to the employee population at Howden highlighting that inclusion is for everyone and providing participants with practical tips they can take forward</a:t>
            </a:r>
          </a:p>
          <a:p>
            <a:pPr>
              <a:spcBef>
                <a:spcPts val="1559"/>
              </a:spcBef>
              <a:spcAft>
                <a:spcPts val="935"/>
              </a:spcAft>
              <a:buClr>
                <a:prstClr val="white"/>
              </a:buClr>
              <a:buSzPct val="80000"/>
              <a:defRPr/>
            </a:pPr>
            <a:r>
              <a:rPr lang="en-GB" sz="2494">
                <a:solidFill>
                  <a:schemeClr val="accent3">
                    <a:lumMod val="50000"/>
                  </a:schemeClr>
                </a:solidFill>
              </a:rPr>
              <a:t>Facilitated discussions in smaller groups (25 minutes)</a:t>
            </a:r>
          </a:p>
          <a:p>
            <a:pPr marL="280160" indent="-280160" defTabSz="1425550">
              <a:spcBef>
                <a:spcPts val="1559"/>
              </a:spcBef>
              <a:spcAft>
                <a:spcPts val="935"/>
              </a:spcAft>
              <a:buClr>
                <a:prstClr val="white"/>
              </a:buClr>
              <a:buSzPct val="80000"/>
              <a:buBlip>
                <a:blip r:embed="rId3"/>
              </a:buBlip>
              <a:defRPr/>
            </a:pPr>
            <a:r>
              <a:rPr lang="en-GB" sz="2183">
                <a:ea typeface="Lato Light"/>
                <a:cs typeface="Lato Light"/>
              </a:rPr>
              <a:t>The external speaker will lay the foundations for a facilitated discussion to take place in small groups (c5 people). External speaker will close the group discussions by sharing tips and what we can do moving forward based on what they heard in the smaller discussions allowing for any questions to be asked.</a:t>
            </a:r>
          </a:p>
          <a:p>
            <a:pPr marL="280160" indent="-280160" defTabSz="1425550">
              <a:spcBef>
                <a:spcPts val="1559"/>
              </a:spcBef>
              <a:spcAft>
                <a:spcPts val="935"/>
              </a:spcAft>
              <a:buClr>
                <a:prstClr val="white"/>
              </a:buClr>
              <a:buSzPct val="80000"/>
              <a:buBlip>
                <a:blip r:embed="rId3"/>
              </a:buBlip>
              <a:defRPr/>
            </a:pPr>
            <a:endParaRPr lang="en-GB" sz="2183">
              <a:ea typeface="Lato Light" panose="020F0502020204030203" pitchFamily="34" charset="0"/>
              <a:cs typeface="Lato Light" panose="020F0502020204030203" pitchFamily="34" charset="0"/>
            </a:endParaRPr>
          </a:p>
        </p:txBody>
      </p:sp>
      <p:sp>
        <p:nvSpPr>
          <p:cNvPr id="4" name="TextBox 3"/>
          <p:cNvSpPr txBox="1"/>
          <p:nvPr/>
        </p:nvSpPr>
        <p:spPr>
          <a:xfrm>
            <a:off x="9858102" y="8011886"/>
            <a:ext cx="7881257" cy="775063"/>
          </a:xfrm>
          <a:prstGeom prst="rect">
            <a:avLst/>
          </a:prstGeom>
          <a:noFill/>
          <a:ln>
            <a:solidFill>
              <a:schemeClr val="tx1">
                <a:lumMod val="50000"/>
                <a:lumOff val="50000"/>
              </a:schemeClr>
            </a:solidFill>
          </a:ln>
        </p:spPr>
        <p:txBody>
          <a:bodyPr wrap="none" lIns="0" tIns="0" rIns="0" bIns="0" rtlCol="0">
            <a:noAutofit/>
          </a:bodyPr>
          <a:lstStyle/>
          <a:p>
            <a:pPr algn="ctr"/>
            <a:r>
              <a:rPr lang="en-GB" sz="2180">
                <a:solidFill>
                  <a:schemeClr val="tx1">
                    <a:lumMod val="50000"/>
                    <a:lumOff val="50000"/>
                  </a:schemeClr>
                </a:solidFill>
              </a:rPr>
              <a:t>This is a proposed agenda, we recognise the need for flexibility </a:t>
            </a:r>
          </a:p>
          <a:p>
            <a:pPr algn="ctr"/>
            <a:r>
              <a:rPr lang="en-GB" sz="2180">
                <a:solidFill>
                  <a:schemeClr val="tx1">
                    <a:lumMod val="50000"/>
                    <a:lumOff val="50000"/>
                  </a:schemeClr>
                </a:solidFill>
              </a:rPr>
              <a:t>based on topic and speakers  </a:t>
            </a:r>
          </a:p>
        </p:txBody>
      </p:sp>
    </p:spTree>
    <p:extLst>
      <p:ext uri="{BB962C8B-B14F-4D97-AF65-F5344CB8AC3E}">
        <p14:creationId xmlns:p14="http://schemas.microsoft.com/office/powerpoint/2010/main" val="145484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8024" y="463684"/>
            <a:ext cx="17651090" cy="973509"/>
          </a:xfrm>
        </p:spPr>
        <p:txBody>
          <a:bodyPr/>
          <a:lstStyle/>
          <a:p>
            <a:r>
              <a:rPr lang="en-GB"/>
              <a:t>Choosing a Topic</a:t>
            </a:r>
          </a:p>
        </p:txBody>
      </p:sp>
      <p:sp>
        <p:nvSpPr>
          <p:cNvPr id="2" name="Slide Number Placeholder 1"/>
          <p:cNvSpPr>
            <a:spLocks noGrp="1"/>
          </p:cNvSpPr>
          <p:nvPr>
            <p:ph type="sldNum" sz="quarter" idx="4294967295"/>
          </p:nvPr>
        </p:nvSpPr>
        <p:spPr>
          <a:xfrm>
            <a:off x="14730413" y="9909175"/>
            <a:ext cx="4276725" cy="569913"/>
          </a:xfrm>
          <a:prstGeom prst="rect">
            <a:avLst/>
          </a:prstGeom>
        </p:spPr>
        <p:txBody>
          <a:bodyPr/>
          <a:lstStyle/>
          <a:p>
            <a:fld id="{DAEC2BDF-78EA-224D-A096-5C3B4C5209C1}" type="slidenum">
              <a:rPr lang="en-US" smtClean="0"/>
              <a:t>8</a:t>
            </a:fld>
            <a:endParaRPr lang="en-US"/>
          </a:p>
        </p:txBody>
      </p:sp>
      <p:pic>
        <p:nvPicPr>
          <p:cNvPr id="3" name="Picture 2"/>
          <p:cNvPicPr>
            <a:picLocks noChangeAspect="1"/>
          </p:cNvPicPr>
          <p:nvPr/>
        </p:nvPicPr>
        <p:blipFill>
          <a:blip r:embed="rId3">
            <a:biLevel thresh="25000"/>
          </a:blip>
          <a:stretch>
            <a:fillRect/>
          </a:stretch>
        </p:blipFill>
        <p:spPr>
          <a:xfrm>
            <a:off x="1521467" y="2154710"/>
            <a:ext cx="1728359" cy="2003632"/>
          </a:xfrm>
          <a:prstGeom prst="rect">
            <a:avLst/>
          </a:prstGeom>
        </p:spPr>
      </p:pic>
      <p:pic>
        <p:nvPicPr>
          <p:cNvPr id="9" name="Picture 8"/>
          <p:cNvPicPr>
            <a:picLocks noChangeAspect="1"/>
          </p:cNvPicPr>
          <p:nvPr/>
        </p:nvPicPr>
        <p:blipFill>
          <a:blip r:embed="rId4">
            <a:biLevel thresh="25000"/>
          </a:blip>
          <a:stretch>
            <a:fillRect/>
          </a:stretch>
        </p:blipFill>
        <p:spPr>
          <a:xfrm>
            <a:off x="6088332" y="2154711"/>
            <a:ext cx="2306018" cy="1867319"/>
          </a:xfrm>
          <a:prstGeom prst="rect">
            <a:avLst/>
          </a:prstGeom>
        </p:spPr>
      </p:pic>
      <p:pic>
        <p:nvPicPr>
          <p:cNvPr id="10" name="Picture 9"/>
          <p:cNvPicPr>
            <a:picLocks noChangeAspect="1"/>
          </p:cNvPicPr>
          <p:nvPr/>
        </p:nvPicPr>
        <p:blipFill>
          <a:blip r:embed="rId5"/>
          <a:stretch>
            <a:fillRect/>
          </a:stretch>
        </p:blipFill>
        <p:spPr>
          <a:xfrm>
            <a:off x="10865373" y="2607357"/>
            <a:ext cx="2667000" cy="962025"/>
          </a:xfrm>
          <a:prstGeom prst="rect">
            <a:avLst/>
          </a:prstGeom>
        </p:spPr>
      </p:pic>
      <p:sp>
        <p:nvSpPr>
          <p:cNvPr id="11" name="TextBox 10"/>
          <p:cNvSpPr txBox="1"/>
          <p:nvPr/>
        </p:nvSpPr>
        <p:spPr>
          <a:xfrm>
            <a:off x="443035" y="4510100"/>
            <a:ext cx="4259597" cy="3410341"/>
          </a:xfrm>
          <a:prstGeom prst="rect">
            <a:avLst/>
          </a:prstGeom>
          <a:noFill/>
        </p:spPr>
        <p:txBody>
          <a:bodyPr wrap="square" lIns="0" tIns="0" rIns="0" bIns="0" rtlCol="0">
            <a:noAutofit/>
          </a:bodyPr>
          <a:lstStyle/>
          <a:p>
            <a:pPr algn="l"/>
            <a:r>
              <a:rPr lang="en-GB" sz="2000" b="1"/>
              <a:t>International D&amp;I Awareness days</a:t>
            </a:r>
          </a:p>
          <a:p>
            <a:pPr algn="l"/>
            <a:endParaRPr lang="en-GB" sz="2000"/>
          </a:p>
          <a:p>
            <a:pPr algn="l"/>
            <a:r>
              <a:rPr lang="en-GB" sz="2000"/>
              <a:t>You may choose to align your Diversity Roundtable to an international D&amp;I Awareness day </a:t>
            </a:r>
          </a:p>
          <a:p>
            <a:pPr algn="l"/>
            <a:endParaRPr lang="en-GB" sz="2000" b="1"/>
          </a:p>
          <a:p>
            <a:pPr algn="l"/>
            <a:endParaRPr lang="en-GB" sz="2000" b="1"/>
          </a:p>
          <a:p>
            <a:pPr algn="l"/>
            <a:r>
              <a:rPr lang="en-GB" sz="2000" b="1"/>
              <a:t>For Example</a:t>
            </a:r>
          </a:p>
          <a:p>
            <a:pPr marL="342900" indent="-342900" algn="l">
              <a:buFont typeface="Arial" panose="020B0604020202020204" pitchFamily="34" charset="0"/>
              <a:buChar char="•"/>
            </a:pPr>
            <a:r>
              <a:rPr lang="en-GB" sz="2000"/>
              <a:t>World Mental Health Day</a:t>
            </a:r>
          </a:p>
          <a:p>
            <a:pPr marL="342900" indent="-342900" algn="l">
              <a:buFont typeface="Arial" panose="020B0604020202020204" pitchFamily="34" charset="0"/>
              <a:buChar char="•"/>
            </a:pPr>
            <a:r>
              <a:rPr lang="en-GB" sz="2000"/>
              <a:t>International Men’s Day</a:t>
            </a:r>
          </a:p>
          <a:p>
            <a:pPr marL="342900" indent="-342900" algn="l">
              <a:buFont typeface="Arial" panose="020B0604020202020204" pitchFamily="34" charset="0"/>
              <a:buChar char="•"/>
            </a:pPr>
            <a:r>
              <a:rPr lang="en-GB" sz="2000"/>
              <a:t>International Women’s Day</a:t>
            </a:r>
          </a:p>
          <a:p>
            <a:pPr marL="342900" indent="-342900" algn="l">
              <a:buFont typeface="Arial" panose="020B0604020202020204" pitchFamily="34" charset="0"/>
              <a:buChar char="•"/>
            </a:pPr>
            <a:r>
              <a:rPr lang="en-GB" sz="2000"/>
              <a:t>International Day of People with Disabilities</a:t>
            </a:r>
          </a:p>
          <a:p>
            <a:pPr marL="342900" indent="-342900">
              <a:buFont typeface="Arial" panose="020B0604020202020204" pitchFamily="34" charset="0"/>
              <a:buChar char="•"/>
            </a:pPr>
            <a:r>
              <a:rPr lang="en-GB" sz="2000"/>
              <a:t>International Day to Combat Islamophobia</a:t>
            </a:r>
          </a:p>
          <a:p>
            <a:pPr marL="342900" indent="-342900">
              <a:buFont typeface="Arial" panose="020B0604020202020204" pitchFamily="34" charset="0"/>
              <a:buChar char="•"/>
            </a:pPr>
            <a:r>
              <a:rPr lang="en-GB" sz="2000"/>
              <a:t>Pride month</a:t>
            </a:r>
          </a:p>
          <a:p>
            <a:pPr algn="l"/>
            <a:endParaRPr lang="en-GB" sz="2000"/>
          </a:p>
        </p:txBody>
      </p:sp>
      <p:sp>
        <p:nvSpPr>
          <p:cNvPr id="32" name="TextBox 31"/>
          <p:cNvSpPr txBox="1"/>
          <p:nvPr/>
        </p:nvSpPr>
        <p:spPr>
          <a:xfrm>
            <a:off x="5208368" y="4510100"/>
            <a:ext cx="4693278" cy="3410341"/>
          </a:xfrm>
          <a:prstGeom prst="rect">
            <a:avLst/>
          </a:prstGeom>
          <a:noFill/>
        </p:spPr>
        <p:txBody>
          <a:bodyPr wrap="square" lIns="0" tIns="0" rIns="0" bIns="0" rtlCol="0">
            <a:noAutofit/>
          </a:bodyPr>
          <a:lstStyle/>
          <a:p>
            <a:pPr algn="l"/>
            <a:r>
              <a:rPr lang="en-GB" sz="2000" b="1"/>
              <a:t>Local D&amp;I awareness days / public holidays</a:t>
            </a:r>
          </a:p>
          <a:p>
            <a:pPr algn="l"/>
            <a:endParaRPr lang="en-GB" sz="2000"/>
          </a:p>
          <a:p>
            <a:pPr algn="l"/>
            <a:r>
              <a:rPr lang="en-GB" sz="2000"/>
              <a:t>You may choose to align your Diversity Roundtable to local D&amp;I Awareness days or local public holidays</a:t>
            </a:r>
          </a:p>
          <a:p>
            <a:pPr algn="l"/>
            <a:endParaRPr lang="en-GB" sz="2000"/>
          </a:p>
          <a:p>
            <a:pPr algn="l"/>
            <a:r>
              <a:rPr lang="en-GB" sz="2000" b="1"/>
              <a:t>For example:</a:t>
            </a:r>
          </a:p>
          <a:p>
            <a:pPr marL="342900" indent="-342900" algn="l">
              <a:buFont typeface="Arial" panose="020B0604020202020204" pitchFamily="34" charset="0"/>
              <a:buChar char="•"/>
            </a:pPr>
            <a:r>
              <a:rPr lang="en-GB" sz="2000"/>
              <a:t>Black History Month (UK &amp; US)</a:t>
            </a:r>
          </a:p>
          <a:p>
            <a:pPr marL="342900" indent="-342900" algn="l">
              <a:buFont typeface="Arial" panose="020B0604020202020204" pitchFamily="34" charset="0"/>
              <a:buChar char="•"/>
            </a:pPr>
            <a:r>
              <a:rPr lang="en-GB" sz="2000"/>
              <a:t>January 26, aka Australia Day (Australia)</a:t>
            </a:r>
          </a:p>
          <a:p>
            <a:pPr marL="342900" indent="-342900" algn="l">
              <a:buFont typeface="Arial" panose="020B0604020202020204" pitchFamily="34" charset="0"/>
              <a:buChar char="•"/>
            </a:pPr>
            <a:r>
              <a:rPr lang="en-GB" sz="2000"/>
              <a:t>Day of the Dead (Mexico)</a:t>
            </a:r>
          </a:p>
          <a:p>
            <a:pPr marL="342900" indent="-342900" algn="l">
              <a:buFont typeface="Arial" panose="020B0604020202020204" pitchFamily="34" charset="0"/>
              <a:buChar char="•"/>
            </a:pPr>
            <a:r>
              <a:rPr lang="en-GB" sz="2000"/>
              <a:t>National Day (Singapore)</a:t>
            </a:r>
          </a:p>
          <a:p>
            <a:pPr marL="342900" indent="-342900" algn="l">
              <a:buFont typeface="Arial" panose="020B0604020202020204" pitchFamily="34" charset="0"/>
              <a:buChar char="•"/>
            </a:pPr>
            <a:r>
              <a:rPr lang="en-GB" sz="2000"/>
              <a:t>White cane week (Canada)</a:t>
            </a:r>
          </a:p>
          <a:p>
            <a:pPr marL="342900" indent="-342900" algn="l">
              <a:buFont typeface="Arial" panose="020B0604020202020204" pitchFamily="34" charset="0"/>
              <a:buChar char="•"/>
            </a:pPr>
            <a:r>
              <a:rPr lang="en-GB" sz="2000"/>
              <a:t>Fall of Berlin wall (Germany)</a:t>
            </a:r>
          </a:p>
          <a:p>
            <a:pPr algn="l"/>
            <a:endParaRPr lang="en-GB" sz="2000"/>
          </a:p>
        </p:txBody>
      </p:sp>
      <p:sp>
        <p:nvSpPr>
          <p:cNvPr id="33" name="TextBox 32"/>
          <p:cNvSpPr txBox="1"/>
          <p:nvPr/>
        </p:nvSpPr>
        <p:spPr>
          <a:xfrm>
            <a:off x="10515043" y="4510100"/>
            <a:ext cx="4115357" cy="3410341"/>
          </a:xfrm>
          <a:prstGeom prst="rect">
            <a:avLst/>
          </a:prstGeom>
          <a:noFill/>
        </p:spPr>
        <p:txBody>
          <a:bodyPr wrap="square" lIns="0" tIns="0" rIns="0" bIns="0" rtlCol="0">
            <a:noAutofit/>
          </a:bodyPr>
          <a:lstStyle/>
          <a:p>
            <a:pPr algn="l"/>
            <a:r>
              <a:rPr lang="en-GB" sz="2000" b="1"/>
              <a:t>Business Events</a:t>
            </a:r>
          </a:p>
          <a:p>
            <a:pPr algn="l"/>
            <a:endParaRPr lang="en-GB" sz="2000"/>
          </a:p>
          <a:p>
            <a:pPr algn="l"/>
            <a:r>
              <a:rPr lang="en-GB" sz="2000"/>
              <a:t>You may choose to align your Diversity Roundtable to D&amp;I Awareness day that are relevant to your region </a:t>
            </a:r>
          </a:p>
          <a:p>
            <a:pPr algn="l"/>
            <a:endParaRPr lang="en-GB" sz="2000"/>
          </a:p>
          <a:p>
            <a:pPr algn="l"/>
            <a:r>
              <a:rPr lang="en-GB" sz="2000" b="1"/>
              <a:t>For example:</a:t>
            </a:r>
          </a:p>
          <a:p>
            <a:pPr marL="342900" indent="-342900" algn="l">
              <a:buFont typeface="Arial" panose="020B0604020202020204" pitchFamily="34" charset="0"/>
              <a:buChar char="•"/>
            </a:pPr>
            <a:r>
              <a:rPr lang="en-GB" sz="2000"/>
              <a:t>Response to survey feedback</a:t>
            </a:r>
          </a:p>
          <a:p>
            <a:pPr marL="342900" indent="-342900" algn="l">
              <a:buFont typeface="Arial" panose="020B0604020202020204" pitchFamily="34" charset="0"/>
              <a:buChar char="•"/>
            </a:pPr>
            <a:r>
              <a:rPr lang="en-GB" sz="2000"/>
              <a:t>Share scheme opening (socioeconomic mobility)</a:t>
            </a:r>
          </a:p>
          <a:p>
            <a:pPr marL="342900" indent="-342900" algn="l">
              <a:buFont typeface="Arial" panose="020B0604020202020204" pitchFamily="34" charset="0"/>
              <a:buChar char="•"/>
            </a:pPr>
            <a:r>
              <a:rPr lang="en-GB" sz="2000"/>
              <a:t>End of year review (understanding bias)</a:t>
            </a:r>
          </a:p>
          <a:p>
            <a:pPr marL="342900" indent="-342900" algn="l">
              <a:buFont typeface="Arial" panose="020B0604020202020204" pitchFamily="34" charset="0"/>
              <a:buChar char="•"/>
            </a:pPr>
            <a:r>
              <a:rPr lang="en-GB" sz="2000"/>
              <a:t>Acquisitions (managing change)</a:t>
            </a:r>
          </a:p>
          <a:p>
            <a:pPr algn="l"/>
            <a:endParaRPr lang="en-GB" sz="2000"/>
          </a:p>
          <a:p>
            <a:pPr algn="l"/>
            <a:endParaRPr lang="en-GB" sz="2000"/>
          </a:p>
        </p:txBody>
      </p:sp>
      <p:sp>
        <p:nvSpPr>
          <p:cNvPr id="13" name="TextBox 12"/>
          <p:cNvSpPr txBox="1"/>
          <p:nvPr/>
        </p:nvSpPr>
        <p:spPr>
          <a:xfrm>
            <a:off x="15043500" y="4510099"/>
            <a:ext cx="3832329" cy="3410341"/>
          </a:xfrm>
          <a:prstGeom prst="rect">
            <a:avLst/>
          </a:prstGeom>
          <a:noFill/>
        </p:spPr>
        <p:txBody>
          <a:bodyPr wrap="square" lIns="0" tIns="0" rIns="0" bIns="0" rtlCol="0">
            <a:noAutofit/>
          </a:bodyPr>
          <a:lstStyle/>
          <a:p>
            <a:pPr algn="l"/>
            <a:r>
              <a:rPr lang="en-GB" sz="2000" b="1"/>
              <a:t>Your choice</a:t>
            </a:r>
          </a:p>
          <a:p>
            <a:pPr algn="l"/>
            <a:endParaRPr lang="en-GB" sz="2000"/>
          </a:p>
          <a:p>
            <a:pPr algn="l"/>
            <a:r>
              <a:rPr lang="en-GB" sz="2000"/>
              <a:t>You can also choose your own topic that is of interest to people in your organisation</a:t>
            </a:r>
          </a:p>
          <a:p>
            <a:pPr marL="342900" indent="-342900" algn="l">
              <a:buFont typeface="Arial" panose="020B0604020202020204" pitchFamily="34" charset="0"/>
              <a:buChar char="•"/>
            </a:pPr>
            <a:endParaRPr lang="en-GB" sz="2000"/>
          </a:p>
          <a:p>
            <a:pPr algn="l"/>
            <a:endParaRPr lang="en-GB" sz="2000"/>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15379313" y="2253590"/>
            <a:ext cx="1857603" cy="1805872"/>
          </a:xfrm>
          <a:prstGeom prst="rect">
            <a:avLst/>
          </a:prstGeom>
        </p:spPr>
      </p:pic>
    </p:spTree>
    <p:extLst>
      <p:ext uri="{BB962C8B-B14F-4D97-AF65-F5344CB8AC3E}">
        <p14:creationId xmlns:p14="http://schemas.microsoft.com/office/powerpoint/2010/main" val="2641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4C77E-237B-4DA7-76BB-82DB5194CF93}"/>
              </a:ext>
            </a:extLst>
          </p:cNvPr>
          <p:cNvSpPr txBox="1"/>
          <p:nvPr/>
        </p:nvSpPr>
        <p:spPr>
          <a:xfrm>
            <a:off x="528048" y="2431941"/>
            <a:ext cx="13710465" cy="2358466"/>
          </a:xfrm>
          <a:prstGeom prst="rect">
            <a:avLst/>
          </a:prstGeom>
          <a:noFill/>
        </p:spPr>
        <p:txBody>
          <a:bodyPr wrap="square">
            <a:spAutoFit/>
          </a:bodyPr>
          <a:lstStyle/>
          <a:p>
            <a:pPr defTabSz="1425550">
              <a:lnSpc>
                <a:spcPts val="3898"/>
              </a:lnSpc>
              <a:spcBef>
                <a:spcPts val="1559"/>
              </a:spcBef>
              <a:spcAft>
                <a:spcPts val="935"/>
              </a:spcAft>
              <a:buClr>
                <a:prstClr val="white"/>
              </a:buClr>
              <a:buSzPct val="80000"/>
              <a:defRPr/>
            </a:pPr>
            <a:r>
              <a:rPr lang="en-GB" sz="2400">
                <a:ea typeface="Lato Light" panose="020F0502020204030203" pitchFamily="34" charset="0"/>
                <a:cs typeface="Lato Light" panose="020F0502020204030203" pitchFamily="34" charset="0"/>
              </a:rPr>
              <a:t>For each session we recommend having a speaker that is a SME with ample knowledge or lived experience relating to the subject at hand. </a:t>
            </a:r>
          </a:p>
          <a:p>
            <a:pPr>
              <a:lnSpc>
                <a:spcPts val="3898"/>
              </a:lnSpc>
              <a:spcBef>
                <a:spcPts val="1559"/>
              </a:spcBef>
              <a:spcAft>
                <a:spcPts val="935"/>
              </a:spcAft>
              <a:buClr>
                <a:prstClr val="white"/>
              </a:buClr>
              <a:buSzPct val="80000"/>
              <a:defRPr/>
            </a:pPr>
            <a:r>
              <a:rPr lang="en-GB" sz="2400">
                <a:ea typeface="Lato Light" panose="020F0502020204030203" pitchFamily="34" charset="0"/>
                <a:cs typeface="Lato Light" panose="020F0502020204030203" pitchFamily="34" charset="0"/>
              </a:rPr>
              <a:t>We advise to select a speaker not only for their knowledge but for their ability to provide content that will be relatable to our people whilst encouraging thought provoking discussions.</a:t>
            </a:r>
          </a:p>
        </p:txBody>
      </p:sp>
      <p:pic>
        <p:nvPicPr>
          <p:cNvPr id="11" name="Picture 10" descr="A picture containing sketch, drawing, art, design&#10;&#10;Description automatically generated">
            <a:extLst>
              <a:ext uri="{FF2B5EF4-FFF2-40B4-BE49-F238E27FC236}">
                <a16:creationId xmlns:a16="http://schemas.microsoft.com/office/drawing/2014/main" id="{F1C3CD81-B38D-1FCC-D841-67CDD01219EE}"/>
              </a:ext>
            </a:extLst>
          </p:cNvPr>
          <p:cNvPicPr>
            <a:picLocks noChangeAspect="1"/>
          </p:cNvPicPr>
          <p:nvPr/>
        </p:nvPicPr>
        <p:blipFill>
          <a:blip r:embed="rId3">
            <a:duotone>
              <a:prstClr val="black"/>
              <a:srgbClr val="D9C3A5">
                <a:tint val="50000"/>
                <a:satMod val="180000"/>
              </a:srgbClr>
            </a:duotone>
          </a:blip>
          <a:stretch>
            <a:fillRect/>
          </a:stretch>
        </p:blipFill>
        <p:spPr>
          <a:xfrm>
            <a:off x="13038278" y="2658335"/>
            <a:ext cx="6223935" cy="6223935"/>
          </a:xfrm>
          <a:prstGeom prst="rect">
            <a:avLst/>
          </a:prstGeom>
        </p:spPr>
      </p:pic>
      <p:sp>
        <p:nvSpPr>
          <p:cNvPr id="5" name="Title 4"/>
          <p:cNvSpPr>
            <a:spLocks noGrp="1"/>
          </p:cNvSpPr>
          <p:nvPr>
            <p:ph type="title"/>
          </p:nvPr>
        </p:nvSpPr>
        <p:spPr>
          <a:xfrm>
            <a:off x="662057" y="474552"/>
            <a:ext cx="17651090" cy="973509"/>
          </a:xfrm>
        </p:spPr>
        <p:txBody>
          <a:bodyPr/>
          <a:lstStyle/>
          <a:p>
            <a:r>
              <a:rPr lang="en-GB"/>
              <a:t>Finding Speakers</a:t>
            </a:r>
          </a:p>
        </p:txBody>
      </p:sp>
      <p:sp>
        <p:nvSpPr>
          <p:cNvPr id="2" name="Slide Number Placeholder 1"/>
          <p:cNvSpPr>
            <a:spLocks noGrp="1"/>
          </p:cNvSpPr>
          <p:nvPr>
            <p:ph type="sldNum" sz="quarter" idx="4294967295"/>
          </p:nvPr>
        </p:nvSpPr>
        <p:spPr>
          <a:xfrm>
            <a:off x="14730413" y="9909175"/>
            <a:ext cx="4276725" cy="569913"/>
          </a:xfrm>
          <a:prstGeom prst="rect">
            <a:avLst/>
          </a:prstGeom>
        </p:spPr>
        <p:txBody>
          <a:bodyPr/>
          <a:lstStyle/>
          <a:p>
            <a:fld id="{DAEC2BDF-78EA-224D-A096-5C3B4C5209C1}" type="slidenum">
              <a:rPr lang="en-US" smtClean="0"/>
              <a:t>9</a:t>
            </a:fld>
            <a:endParaRPr lang="en-US"/>
          </a:p>
        </p:txBody>
      </p:sp>
      <p:sp>
        <p:nvSpPr>
          <p:cNvPr id="6" name="TextBox 5">
            <a:extLst>
              <a:ext uri="{FF2B5EF4-FFF2-40B4-BE49-F238E27FC236}">
                <a16:creationId xmlns:a16="http://schemas.microsoft.com/office/drawing/2014/main" id="{F644C77E-237B-4DA7-76BB-82DB5194CF93}"/>
              </a:ext>
            </a:extLst>
          </p:cNvPr>
          <p:cNvSpPr txBox="1"/>
          <p:nvPr/>
        </p:nvSpPr>
        <p:spPr>
          <a:xfrm>
            <a:off x="756648" y="5968652"/>
            <a:ext cx="3608021" cy="2913618"/>
          </a:xfrm>
          <a:prstGeom prst="rect">
            <a:avLst/>
          </a:prstGeom>
          <a:noFill/>
        </p:spPr>
        <p:txBody>
          <a:bodyPr wrap="square">
            <a:spAutoFit/>
          </a:bodyPr>
          <a:lstStyle/>
          <a:p>
            <a:pPr algn="ctr" defTabSz="1425550">
              <a:lnSpc>
                <a:spcPts val="3898"/>
              </a:lnSpc>
              <a:spcBef>
                <a:spcPts val="1559"/>
              </a:spcBef>
              <a:spcAft>
                <a:spcPts val="935"/>
              </a:spcAft>
              <a:buClr>
                <a:prstClr val="white"/>
              </a:buClr>
              <a:buSzPct val="80000"/>
              <a:defRPr/>
            </a:pPr>
            <a:r>
              <a:rPr lang="en-GB" sz="2800">
                <a:solidFill>
                  <a:schemeClr val="accent1"/>
                </a:solidFill>
                <a:ea typeface="Lato Light" panose="020F0502020204030203" pitchFamily="34" charset="0"/>
                <a:cs typeface="Lato Light" panose="020F0502020204030203" pitchFamily="34" charset="0"/>
              </a:rPr>
              <a:t>D&amp;I Partnerships</a:t>
            </a:r>
          </a:p>
          <a:p>
            <a:pPr algn="ctr" defTabSz="1425550">
              <a:lnSpc>
                <a:spcPts val="3898"/>
              </a:lnSpc>
              <a:spcBef>
                <a:spcPts val="1559"/>
              </a:spcBef>
              <a:spcAft>
                <a:spcPts val="935"/>
              </a:spcAft>
              <a:buClr>
                <a:prstClr val="white"/>
              </a:buClr>
              <a:buSzPct val="80000"/>
              <a:defRPr/>
            </a:pPr>
            <a:r>
              <a:rPr lang="en-GB" sz="2000">
                <a:ea typeface="Lato Light" panose="020F0502020204030203" pitchFamily="34" charset="0"/>
                <a:cs typeface="Lato Light" panose="020F0502020204030203" pitchFamily="34" charset="0"/>
              </a:rPr>
              <a:t>D&amp;I has access to a network of international speakers we can connect different regions and entities to</a:t>
            </a:r>
          </a:p>
        </p:txBody>
      </p:sp>
      <p:sp>
        <p:nvSpPr>
          <p:cNvPr id="8" name="TextBox 7">
            <a:extLst>
              <a:ext uri="{FF2B5EF4-FFF2-40B4-BE49-F238E27FC236}">
                <a16:creationId xmlns:a16="http://schemas.microsoft.com/office/drawing/2014/main" id="{F644C77E-237B-4DA7-76BB-82DB5194CF93}"/>
              </a:ext>
            </a:extLst>
          </p:cNvPr>
          <p:cNvSpPr txBox="1"/>
          <p:nvPr/>
        </p:nvSpPr>
        <p:spPr>
          <a:xfrm>
            <a:off x="5023197" y="5968652"/>
            <a:ext cx="4051901" cy="2913618"/>
          </a:xfrm>
          <a:prstGeom prst="rect">
            <a:avLst/>
          </a:prstGeom>
          <a:noFill/>
        </p:spPr>
        <p:txBody>
          <a:bodyPr wrap="square">
            <a:spAutoFit/>
          </a:bodyPr>
          <a:lstStyle/>
          <a:p>
            <a:pPr algn="ctr" defTabSz="1425550">
              <a:lnSpc>
                <a:spcPts val="3898"/>
              </a:lnSpc>
              <a:spcBef>
                <a:spcPts val="1559"/>
              </a:spcBef>
              <a:spcAft>
                <a:spcPts val="935"/>
              </a:spcAft>
              <a:buClr>
                <a:prstClr val="white"/>
              </a:buClr>
              <a:buSzPct val="80000"/>
              <a:defRPr/>
            </a:pPr>
            <a:r>
              <a:rPr lang="en-GB" sz="2800">
                <a:solidFill>
                  <a:schemeClr val="accent1"/>
                </a:solidFill>
                <a:ea typeface="Lato Light" panose="020F0502020204030203" pitchFamily="34" charset="0"/>
                <a:cs typeface="Lato Light" panose="020F0502020204030203" pitchFamily="34" charset="0"/>
              </a:rPr>
              <a:t>Individuals Network</a:t>
            </a:r>
          </a:p>
          <a:p>
            <a:pPr algn="ctr" defTabSz="1425550">
              <a:lnSpc>
                <a:spcPts val="3898"/>
              </a:lnSpc>
              <a:spcBef>
                <a:spcPts val="1559"/>
              </a:spcBef>
              <a:spcAft>
                <a:spcPts val="935"/>
              </a:spcAft>
              <a:buClr>
                <a:prstClr val="white"/>
              </a:buClr>
              <a:buSzPct val="80000"/>
              <a:defRPr/>
            </a:pPr>
            <a:r>
              <a:rPr lang="en-GB" sz="2000">
                <a:ea typeface="Lato Light" panose="020F0502020204030203" pitchFamily="34" charset="0"/>
                <a:cs typeface="Lato Light" panose="020F0502020204030203" pitchFamily="34" charset="0"/>
              </a:rPr>
              <a:t>Individuals may know of, or be connected to different speakers that they wish to invite to speak at a Diversity Roundtable</a:t>
            </a:r>
          </a:p>
        </p:txBody>
      </p:sp>
      <p:sp>
        <p:nvSpPr>
          <p:cNvPr id="9" name="TextBox 8">
            <a:extLst>
              <a:ext uri="{FF2B5EF4-FFF2-40B4-BE49-F238E27FC236}">
                <a16:creationId xmlns:a16="http://schemas.microsoft.com/office/drawing/2014/main" id="{F644C77E-237B-4DA7-76BB-82DB5194CF93}"/>
              </a:ext>
            </a:extLst>
          </p:cNvPr>
          <p:cNvSpPr txBox="1"/>
          <p:nvPr/>
        </p:nvSpPr>
        <p:spPr>
          <a:xfrm>
            <a:off x="9388369" y="5966022"/>
            <a:ext cx="4316745" cy="2413481"/>
          </a:xfrm>
          <a:prstGeom prst="rect">
            <a:avLst/>
          </a:prstGeom>
          <a:noFill/>
        </p:spPr>
        <p:txBody>
          <a:bodyPr wrap="square">
            <a:spAutoFit/>
          </a:bodyPr>
          <a:lstStyle/>
          <a:p>
            <a:pPr algn="ctr" defTabSz="1425550">
              <a:lnSpc>
                <a:spcPts val="3898"/>
              </a:lnSpc>
              <a:spcBef>
                <a:spcPts val="1559"/>
              </a:spcBef>
              <a:spcAft>
                <a:spcPts val="935"/>
              </a:spcAft>
              <a:buClr>
                <a:prstClr val="white"/>
              </a:buClr>
              <a:buSzPct val="80000"/>
              <a:defRPr/>
            </a:pPr>
            <a:r>
              <a:rPr lang="en-GB" sz="2800">
                <a:solidFill>
                  <a:schemeClr val="accent1"/>
                </a:solidFill>
                <a:ea typeface="Lato Light" panose="020F0502020204030203" pitchFamily="34" charset="0"/>
                <a:cs typeface="Lato Light" panose="020F0502020204030203" pitchFamily="34" charset="0"/>
              </a:rPr>
              <a:t>Local Speaker Academy</a:t>
            </a:r>
          </a:p>
          <a:p>
            <a:pPr algn="ctr" defTabSz="1425550">
              <a:lnSpc>
                <a:spcPts val="3898"/>
              </a:lnSpc>
              <a:spcBef>
                <a:spcPts val="1559"/>
              </a:spcBef>
              <a:spcAft>
                <a:spcPts val="935"/>
              </a:spcAft>
              <a:buClr>
                <a:prstClr val="white"/>
              </a:buClr>
              <a:buSzPct val="80000"/>
              <a:defRPr/>
            </a:pPr>
            <a:r>
              <a:rPr lang="en-GB" sz="2000">
                <a:ea typeface="Lato Light" panose="020F0502020204030203" pitchFamily="34" charset="0"/>
                <a:cs typeface="Lato Light" panose="020F0502020204030203" pitchFamily="34" charset="0"/>
              </a:rPr>
              <a:t>D&amp;I can help you identify and vet local speaker academies in your region</a:t>
            </a:r>
          </a:p>
        </p:txBody>
      </p:sp>
      <p:cxnSp>
        <p:nvCxnSpPr>
          <p:cNvPr id="10" name="Straight Connector 9"/>
          <p:cNvCxnSpPr/>
          <p:nvPr/>
        </p:nvCxnSpPr>
        <p:spPr>
          <a:xfrm>
            <a:off x="4648200" y="6215743"/>
            <a:ext cx="0" cy="299357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89568" y="6150429"/>
            <a:ext cx="0" cy="299357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99036"/>
      </p:ext>
    </p:extLst>
  </p:cSld>
  <p:clrMapOvr>
    <a:masterClrMapping/>
  </p:clrMapOvr>
</p:sld>
</file>

<file path=ppt/theme/theme1.xml><?xml version="1.0" encoding="utf-8"?>
<a:theme xmlns:a="http://schemas.openxmlformats.org/drawingml/2006/main" name="Moss Green, Pistachio &amp; Gold">
  <a:themeElements>
    <a:clrScheme name="GPT2">
      <a:dk1>
        <a:srgbClr val="000000"/>
      </a:dk1>
      <a:lt1>
        <a:sysClr val="window" lastClr="FFFFFF"/>
      </a:lt1>
      <a:dk2>
        <a:srgbClr val="E0EC89"/>
      </a:dk2>
      <a:lt2>
        <a:srgbClr val="173F35"/>
      </a:lt2>
      <a:accent1>
        <a:srgbClr val="998542"/>
      </a:accent1>
      <a:accent2>
        <a:srgbClr val="173F35"/>
      </a:accent2>
      <a:accent3>
        <a:srgbClr val="E0EC89"/>
      </a:accent3>
      <a:accent4>
        <a:srgbClr val="3C0F11"/>
      </a:accent4>
      <a:accent5>
        <a:srgbClr val="F9423A"/>
      </a:accent5>
      <a:accent6>
        <a:srgbClr val="0857C3"/>
      </a:accent6>
      <a:hlink>
        <a:srgbClr val="173F35"/>
      </a:hlink>
      <a:folHlink>
        <a:srgbClr val="FFFFFF"/>
      </a:folHlink>
    </a:clrScheme>
    <a:fontScheme name="HOWD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2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100" dirty="0"/>
        </a:defPPr>
      </a:lstStyle>
    </a:txDef>
  </a:objectDefaults>
  <a:extraClrSchemeLst/>
  <a:extLst>
    <a:ext uri="{05A4C25C-085E-4340-85A3-A5531E510DB2}">
      <thm15:themeFamily xmlns:thm15="http://schemas.microsoft.com/office/thememl/2012/main" name="Presentation9" id="{55C88F9A-A01D-492D-B364-9AA9975AE507}" vid="{7EBF494C-B217-44C2-A40D-E688C4E63A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a16a9a-3623-4221-a442-fc9564cb6542" xsi:nil="true"/>
    <lcf76f155ced4ddcb4097134ff3c332f xmlns="4937e721-b41f-4351-83c5-a2182570bd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B3B1FF4E4CDE45B9FF539F1F5F87DF" ma:contentTypeVersion="15" ma:contentTypeDescription="Create a new document." ma:contentTypeScope="" ma:versionID="e0f1b830f252a895ae112462c63918d1">
  <xsd:schema xmlns:xsd="http://www.w3.org/2001/XMLSchema" xmlns:xs="http://www.w3.org/2001/XMLSchema" xmlns:p="http://schemas.microsoft.com/office/2006/metadata/properties" xmlns:ns2="4937e721-b41f-4351-83c5-a2182570bddd" xmlns:ns3="3ba16a9a-3623-4221-a442-fc9564cb6542" targetNamespace="http://schemas.microsoft.com/office/2006/metadata/properties" ma:root="true" ma:fieldsID="ae28eddf60b8de54937a3ac7850fe733" ns2:_="" ns3:_="">
    <xsd:import namespace="4937e721-b41f-4351-83c5-a2182570bddd"/>
    <xsd:import namespace="3ba16a9a-3623-4221-a442-fc9564cb65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7e721-b41f-4351-83c5-a2182570b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812feb-4b4f-4a4c-af56-3f48b3b28ac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a16a9a-3623-4221-a442-fc9564cb65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ecd3eef-2350-4c05-91ee-235ed1710825}" ma:internalName="TaxCatchAll" ma:showField="CatchAllData" ma:web="3ba16a9a-3623-4221-a442-fc9564cb65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EC5944-186C-4C03-8554-C7EE9F121023}">
  <ds:schemaRefs>
    <ds:schemaRef ds:uri="3ba16a9a-3623-4221-a442-fc9564cb6542"/>
    <ds:schemaRef ds:uri="4937e721-b41f-4351-83c5-a2182570bdd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4F4758-2AD5-4541-8AC7-85A5072A5C96}">
  <ds:schemaRefs>
    <ds:schemaRef ds:uri="http://schemas.microsoft.com/sharepoint/v3/contenttype/forms"/>
  </ds:schemaRefs>
</ds:datastoreItem>
</file>

<file path=customXml/itemProps3.xml><?xml version="1.0" encoding="utf-8"?>
<ds:datastoreItem xmlns:ds="http://schemas.openxmlformats.org/officeDocument/2006/customXml" ds:itemID="{135DAA54-DD51-4C54-B6FF-DD9A22B939E8}">
  <ds:schemaRefs>
    <ds:schemaRef ds:uri="3ba16a9a-3623-4221-a442-fc9564cb6542"/>
    <ds:schemaRef ds:uri="4937e721-b41f-4351-83c5-a2182570bd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Green</Template>
  <TotalTime>0</TotalTime>
  <Words>2649</Words>
  <Application>Microsoft Office PowerPoint</Application>
  <PresentationFormat>Custom</PresentationFormat>
  <Paragraphs>320</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Georgia</vt:lpstr>
      <vt:lpstr>Lato Light</vt:lpstr>
      <vt:lpstr>Open Sans</vt:lpstr>
      <vt:lpstr>Segoe UI Historic</vt:lpstr>
      <vt:lpstr>Wingdings</vt:lpstr>
      <vt:lpstr>Moss Green, Pistachio &amp; Gold</vt:lpstr>
      <vt:lpstr>PowerPoint Presentation</vt:lpstr>
      <vt:lpstr>Foreword</vt:lpstr>
      <vt:lpstr>Overview of Diversity Roundtables</vt:lpstr>
      <vt:lpstr>Outcomes of Diversity Roundtables</vt:lpstr>
      <vt:lpstr>Diversity Roundtable</vt:lpstr>
      <vt:lpstr>Delivery Structure</vt:lpstr>
      <vt:lpstr>90 minute Diversity Roundtable Agenda</vt:lpstr>
      <vt:lpstr>Choosing a Topic</vt:lpstr>
      <vt:lpstr>Finding Speakers</vt:lpstr>
      <vt:lpstr>How to choose a speaker</vt:lpstr>
      <vt:lpstr>Diversity Roundtable Preparation</vt:lpstr>
      <vt:lpstr>Roles and Responsibilities</vt:lpstr>
      <vt:lpstr>Appendix</vt:lpstr>
      <vt:lpstr>Running Order on the day</vt:lpstr>
      <vt:lpstr>Connecting Back to the Business</vt:lpstr>
      <vt:lpstr>Learn more about Karl</vt:lpstr>
      <vt:lpstr>Howden Resources Available</vt:lpstr>
      <vt:lpstr>Mental Health First Aiders  and First Aiders</vt:lpstr>
    </vt:vector>
  </TitlesOfParts>
  <Company>Hyperion Group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Vusa Tebe</dc:creator>
  <cp:lastModifiedBy>Elizabeth DODD</cp:lastModifiedBy>
  <cp:revision>2</cp:revision>
  <dcterms:created xsi:type="dcterms:W3CDTF">2023-10-12T15:41:24Z</dcterms:created>
  <dcterms:modified xsi:type="dcterms:W3CDTF">2024-03-19T17:11:44Z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0x010100B0B3B1FF4E4CDE45B9FF539F1F5F87DF</vt:lpwstr>
  </property>
  <property fmtid="{D5CDD505-2E9C-101B-9397-08002B2CF9AE}" pid="3" name="MediaServiceImageTags">
    <vt:lpwstr/>
  </property>
</Properties>
</file>